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6.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9.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10.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11.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12.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3" r:id="rId1"/>
  </p:sldMasterIdLst>
  <p:notesMasterIdLst>
    <p:notesMasterId r:id="rId17"/>
  </p:notesMasterIdLst>
  <p:sldIdLst>
    <p:sldId id="516" r:id="rId2"/>
    <p:sldId id="508" r:id="rId3"/>
    <p:sldId id="2734" r:id="rId4"/>
    <p:sldId id="510" r:id="rId5"/>
    <p:sldId id="2736" r:id="rId6"/>
    <p:sldId id="2743" r:id="rId7"/>
    <p:sldId id="2733" r:id="rId8"/>
    <p:sldId id="514" r:id="rId9"/>
    <p:sldId id="2737" r:id="rId10"/>
    <p:sldId id="2744" r:id="rId11"/>
    <p:sldId id="2738" r:id="rId12"/>
    <p:sldId id="2739" r:id="rId13"/>
    <p:sldId id="2741" r:id="rId14"/>
    <p:sldId id="513" r:id="rId15"/>
    <p:sldId id="281" r:id="rId16"/>
  </p:sldIdLst>
  <p:sldSz cx="9144000" cy="6858000" type="screen4x3"/>
  <p:notesSz cx="7010400" cy="9296400"/>
  <p:defaultTextStyle>
    <a:defPPr>
      <a:defRPr lang="en-CA"/>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ripps, Steve" initials="CS" lastIdx="11" clrIdx="0">
    <p:extLst>
      <p:ext uri="{19B8F6BF-5375-455C-9EA6-DF929625EA0E}">
        <p15:presenceInfo xmlns:p15="http://schemas.microsoft.com/office/powerpoint/2012/main" userId="S-1-5-21-215967948-3801397714-1252040003-130839" providerId="AD"/>
      </p:ext>
    </p:extLst>
  </p:cmAuthor>
  <p:cmAuthor id="2" name="Craig, Gary" initials="CG" lastIdx="10" clrIdx="1">
    <p:extLst>
      <p:ext uri="{19B8F6BF-5375-455C-9EA6-DF929625EA0E}">
        <p15:presenceInfo xmlns:p15="http://schemas.microsoft.com/office/powerpoint/2012/main" userId="S-1-5-21-215967948-3801397714-1252040003-36288" providerId="AD"/>
      </p:ext>
    </p:extLst>
  </p:cmAuthor>
  <p:cmAuthor id="3" name="Thompson, Amanda" initials="TA" lastIdx="21" clrIdx="2">
    <p:extLst>
      <p:ext uri="{19B8F6BF-5375-455C-9EA6-DF929625EA0E}">
        <p15:presenceInfo xmlns:p15="http://schemas.microsoft.com/office/powerpoint/2012/main" userId="S-1-5-21-215967948-3801397714-1252040003-3557" providerId="AD"/>
      </p:ext>
    </p:extLst>
  </p:cmAuthor>
  <p:cmAuthor id="4" name="Blezard, Jennifer" initials="BJ" lastIdx="18" clrIdx="3">
    <p:extLst>
      <p:ext uri="{19B8F6BF-5375-455C-9EA6-DF929625EA0E}">
        <p15:presenceInfo xmlns:p15="http://schemas.microsoft.com/office/powerpoint/2012/main" userId="S-1-5-21-215967948-3801397714-1252040003-17828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DDDD"/>
    <a:srgbClr val="FFFFBD"/>
    <a:srgbClr val="EBEBFF"/>
    <a:srgbClr val="FFE593"/>
    <a:srgbClr val="CCCCFF"/>
    <a:srgbClr val="EA2837"/>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98" autoAdjust="0"/>
    <p:restoredTop sz="90445" autoAdjust="0"/>
  </p:normalViewPr>
  <p:slideViewPr>
    <p:cSldViewPr snapToGrid="0" snapToObjects="1">
      <p:cViewPr varScale="1">
        <p:scale>
          <a:sx n="61" d="100"/>
          <a:sy n="61" d="100"/>
        </p:scale>
        <p:origin x="1372" y="28"/>
      </p:cViewPr>
      <p:guideLst/>
    </p:cSldViewPr>
  </p:slideViewPr>
  <p:notesTextViewPr>
    <p:cViewPr>
      <p:scale>
        <a:sx n="1" d="1"/>
        <a:sy n="1" d="1"/>
      </p:scale>
      <p:origin x="0" y="0"/>
    </p:cViewPr>
  </p:notesTextViewPr>
  <p:sorterViewPr>
    <p:cViewPr varScale="1">
      <p:scale>
        <a:sx n="100" d="100"/>
        <a:sy n="100" d="100"/>
      </p:scale>
      <p:origin x="0" y="-2676"/>
    </p:cViewPr>
  </p:sorterViewPr>
  <p:notesViewPr>
    <p:cSldViewPr snapToGrid="0" snapToObjects="1">
      <p:cViewPr varScale="1">
        <p:scale>
          <a:sx n="104" d="100"/>
          <a:sy n="104" d="100"/>
        </p:scale>
        <p:origin x="3354" y="12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3F0A645-4FAB-6C4D-9F4D-F3BC4D7D62E5}" type="datetimeFigureOut">
              <a:rPr lang="en-US" smtClean="0"/>
              <a:t>2019-Jun-03</a:t>
            </a:fld>
            <a:endParaRPr lang="fr-CA"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3177" tIns="46589" rIns="93177" bIns="46589" rtlCol="0" anchor="b"/>
          <a:lstStyle>
            <a:lvl1pPr algn="r">
              <a:defRPr sz="1200"/>
            </a:lvl1pPr>
          </a:lstStyle>
          <a:p>
            <a:fld id="{404E1398-7616-7445-9B54-0AF2A475947F}" type="slidenum">
              <a:rPr lang="en-US" smtClean="0"/>
              <a:t>‹#›</a:t>
            </a:fld>
            <a:endParaRPr lang="fr-CA" dirty="0"/>
          </a:p>
        </p:txBody>
      </p:sp>
    </p:spTree>
    <p:extLst>
      <p:ext uri="{BB962C8B-B14F-4D97-AF65-F5344CB8AC3E}">
        <p14:creationId xmlns:p14="http://schemas.microsoft.com/office/powerpoint/2010/main" val="512836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4E1398-7616-7445-9B54-0AF2A475947F}" type="slidenum">
              <a:rPr lang="en-US" smtClean="0"/>
              <a:t>2</a:t>
            </a:fld>
            <a:endParaRPr lang="fr-CA" dirty="0"/>
          </a:p>
        </p:txBody>
      </p:sp>
    </p:spTree>
    <p:extLst>
      <p:ext uri="{BB962C8B-B14F-4D97-AF65-F5344CB8AC3E}">
        <p14:creationId xmlns:p14="http://schemas.microsoft.com/office/powerpoint/2010/main" val="3603781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4E1398-7616-7445-9B54-0AF2A475947F}" type="slidenum">
              <a:rPr lang="en-US" smtClean="0"/>
              <a:t>11</a:t>
            </a:fld>
            <a:endParaRPr lang="fr-CA" dirty="0"/>
          </a:p>
        </p:txBody>
      </p:sp>
    </p:spTree>
    <p:extLst>
      <p:ext uri="{BB962C8B-B14F-4D97-AF65-F5344CB8AC3E}">
        <p14:creationId xmlns:p14="http://schemas.microsoft.com/office/powerpoint/2010/main" val="1053419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4E1398-7616-7445-9B54-0AF2A475947F}" type="slidenum">
              <a:rPr lang="en-US" smtClean="0"/>
              <a:t>12</a:t>
            </a:fld>
            <a:endParaRPr lang="fr-CA" dirty="0"/>
          </a:p>
        </p:txBody>
      </p:sp>
    </p:spTree>
    <p:extLst>
      <p:ext uri="{BB962C8B-B14F-4D97-AF65-F5344CB8AC3E}">
        <p14:creationId xmlns:p14="http://schemas.microsoft.com/office/powerpoint/2010/main" val="32788973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4E1398-7616-7445-9B54-0AF2A475947F}" type="slidenum">
              <a:rPr lang="en-US" smtClean="0"/>
              <a:t>13</a:t>
            </a:fld>
            <a:endParaRPr lang="fr-CA" dirty="0"/>
          </a:p>
        </p:txBody>
      </p:sp>
    </p:spTree>
    <p:extLst>
      <p:ext uri="{BB962C8B-B14F-4D97-AF65-F5344CB8AC3E}">
        <p14:creationId xmlns:p14="http://schemas.microsoft.com/office/powerpoint/2010/main" val="41062495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4E1398-7616-7445-9B54-0AF2A475947F}" type="slidenum">
              <a:rPr lang="en-US" smtClean="0"/>
              <a:t>14</a:t>
            </a:fld>
            <a:endParaRPr lang="fr-CA" dirty="0"/>
          </a:p>
        </p:txBody>
      </p:sp>
    </p:spTree>
    <p:extLst>
      <p:ext uri="{BB962C8B-B14F-4D97-AF65-F5344CB8AC3E}">
        <p14:creationId xmlns:p14="http://schemas.microsoft.com/office/powerpoint/2010/main" val="304426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4E1398-7616-7445-9B54-0AF2A475947F}" type="slidenum">
              <a:rPr lang="en-US" smtClean="0"/>
              <a:t>15</a:t>
            </a:fld>
            <a:endParaRPr lang="fr-CA" dirty="0"/>
          </a:p>
        </p:txBody>
      </p:sp>
    </p:spTree>
    <p:extLst>
      <p:ext uri="{BB962C8B-B14F-4D97-AF65-F5344CB8AC3E}">
        <p14:creationId xmlns:p14="http://schemas.microsoft.com/office/powerpoint/2010/main" val="546074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4E1398-7616-7445-9B54-0AF2A475947F}" type="slidenum">
              <a:rPr lang="en-US" smtClean="0"/>
              <a:t>3</a:t>
            </a:fld>
            <a:endParaRPr lang="fr-CA" dirty="0"/>
          </a:p>
        </p:txBody>
      </p:sp>
    </p:spTree>
    <p:extLst>
      <p:ext uri="{BB962C8B-B14F-4D97-AF65-F5344CB8AC3E}">
        <p14:creationId xmlns:p14="http://schemas.microsoft.com/office/powerpoint/2010/main" val="3537820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4E1398-7616-7445-9B54-0AF2A475947F}" type="slidenum">
              <a:rPr lang="en-US" smtClean="0"/>
              <a:t>4</a:t>
            </a:fld>
            <a:endParaRPr lang="fr-CA" dirty="0"/>
          </a:p>
        </p:txBody>
      </p:sp>
    </p:spTree>
    <p:extLst>
      <p:ext uri="{BB962C8B-B14F-4D97-AF65-F5344CB8AC3E}">
        <p14:creationId xmlns:p14="http://schemas.microsoft.com/office/powerpoint/2010/main" val="3572046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4E1398-7616-7445-9B54-0AF2A475947F}" type="slidenum">
              <a:rPr lang="en-US" smtClean="0"/>
              <a:t>5</a:t>
            </a:fld>
            <a:endParaRPr lang="fr-CA" dirty="0"/>
          </a:p>
        </p:txBody>
      </p:sp>
    </p:spTree>
    <p:extLst>
      <p:ext uri="{BB962C8B-B14F-4D97-AF65-F5344CB8AC3E}">
        <p14:creationId xmlns:p14="http://schemas.microsoft.com/office/powerpoint/2010/main" val="820843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4E1398-7616-7445-9B54-0AF2A475947F}" type="slidenum">
              <a:rPr lang="en-US" smtClean="0"/>
              <a:t>6</a:t>
            </a:fld>
            <a:endParaRPr lang="fr-CA" dirty="0"/>
          </a:p>
        </p:txBody>
      </p:sp>
    </p:spTree>
    <p:extLst>
      <p:ext uri="{BB962C8B-B14F-4D97-AF65-F5344CB8AC3E}">
        <p14:creationId xmlns:p14="http://schemas.microsoft.com/office/powerpoint/2010/main" val="2092174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4E1398-7616-7445-9B54-0AF2A475947F}" type="slidenum">
              <a:rPr lang="en-US" smtClean="0"/>
              <a:t>7</a:t>
            </a:fld>
            <a:endParaRPr lang="fr-CA" dirty="0"/>
          </a:p>
        </p:txBody>
      </p:sp>
    </p:spTree>
    <p:extLst>
      <p:ext uri="{BB962C8B-B14F-4D97-AF65-F5344CB8AC3E}">
        <p14:creationId xmlns:p14="http://schemas.microsoft.com/office/powerpoint/2010/main" val="39169365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04672" indent="-347472">
              <a:spcBef>
                <a:spcPts val="600"/>
              </a:spcBef>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10"/>
          </p:nvPr>
        </p:nvSpPr>
        <p:spPr/>
        <p:txBody>
          <a:bodyPr/>
          <a:lstStyle/>
          <a:p>
            <a:fld id="{404E1398-7616-7445-9B54-0AF2A475947F}" type="slidenum">
              <a:rPr lang="en-US" smtClean="0"/>
              <a:t>8</a:t>
            </a:fld>
            <a:endParaRPr lang="fr-CA" dirty="0"/>
          </a:p>
        </p:txBody>
      </p:sp>
    </p:spTree>
    <p:extLst>
      <p:ext uri="{BB962C8B-B14F-4D97-AF65-F5344CB8AC3E}">
        <p14:creationId xmlns:p14="http://schemas.microsoft.com/office/powerpoint/2010/main" val="4261973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4E1398-7616-7445-9B54-0AF2A475947F}" type="slidenum">
              <a:rPr lang="en-US" smtClean="0"/>
              <a:t>9</a:t>
            </a:fld>
            <a:endParaRPr lang="fr-CA" dirty="0"/>
          </a:p>
        </p:txBody>
      </p:sp>
    </p:spTree>
    <p:extLst>
      <p:ext uri="{BB962C8B-B14F-4D97-AF65-F5344CB8AC3E}">
        <p14:creationId xmlns:p14="http://schemas.microsoft.com/office/powerpoint/2010/main" val="5988630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4E1398-7616-7445-9B54-0AF2A475947F}" type="slidenum">
              <a:rPr lang="en-US" smtClean="0"/>
              <a:t>10</a:t>
            </a:fld>
            <a:endParaRPr lang="fr-CA" dirty="0"/>
          </a:p>
        </p:txBody>
      </p:sp>
    </p:spTree>
    <p:extLst>
      <p:ext uri="{BB962C8B-B14F-4D97-AF65-F5344CB8AC3E}">
        <p14:creationId xmlns:p14="http://schemas.microsoft.com/office/powerpoint/2010/main" val="628414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 y="2747962"/>
            <a:ext cx="9144000" cy="1362075"/>
          </a:xfrm>
        </p:spPr>
        <p:txBody>
          <a:bodyPr anchor="ctr"/>
          <a:lstStyle>
            <a:lvl1pPr algn="ctr">
              <a:defRPr sz="4000" b="1" cap="all"/>
            </a:lvl1pPr>
          </a:lstStyle>
          <a:p>
            <a:r>
              <a:rPr lang="en-US"/>
              <a:t>Click to edit Master title style</a:t>
            </a:r>
            <a:endParaRPr lang="en-CA" dirty="0"/>
          </a:p>
        </p:txBody>
      </p:sp>
    </p:spTree>
    <p:extLst>
      <p:ext uri="{BB962C8B-B14F-4D97-AF65-F5344CB8AC3E}">
        <p14:creationId xmlns:p14="http://schemas.microsoft.com/office/powerpoint/2010/main" val="419407761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dirty="0"/>
          </a:p>
        </p:txBody>
      </p:sp>
      <p:sp>
        <p:nvSpPr>
          <p:cNvPr id="3" name="Content Placeholder 2"/>
          <p:cNvSpPr>
            <a:spLocks noGrp="1"/>
          </p:cNvSpPr>
          <p:nvPr>
            <p:ph idx="1"/>
          </p:nvPr>
        </p:nvSpPr>
        <p:spPr/>
        <p:txBody>
          <a:bodyPr/>
          <a:lstStyle>
            <a:lvl1pPr>
              <a:spcAft>
                <a:spcPts val="0"/>
              </a:spcAft>
              <a:defRPr sz="2800">
                <a:latin typeface="Arial" pitchFamily="34" charset="0"/>
                <a:cs typeface="Arial" pitchFamily="34" charset="0"/>
              </a:defRPr>
            </a:lvl1pPr>
            <a:lvl2pPr marL="1200150" indent="-285750">
              <a:spcAft>
                <a:spcPts val="0"/>
              </a:spcAft>
              <a:defRPr lang="en-US" sz="2600" dirty="0" smtClean="0">
                <a:solidFill>
                  <a:schemeClr val="tx1"/>
                </a:solidFill>
                <a:latin typeface="Arial" pitchFamily="34" charset="0"/>
                <a:cs typeface="Arial" pitchFamily="34" charset="0"/>
              </a:defRPr>
            </a:lvl2pPr>
            <a:lvl3pPr marL="1543050" indent="-228600">
              <a:spcAft>
                <a:spcPts val="0"/>
              </a:spcAft>
              <a:defRPr sz="2400">
                <a:latin typeface="Arial" pitchFamily="34" charset="0"/>
                <a:cs typeface="Arial" pitchFamily="34" charset="0"/>
              </a:defRPr>
            </a:lvl3pPr>
            <a:lvl4pPr marL="1943100" indent="-285750">
              <a:spcAft>
                <a:spcPts val="0"/>
              </a:spcAft>
              <a:defRPr sz="2200">
                <a:latin typeface="Arial" pitchFamily="34" charset="0"/>
                <a:cs typeface="Arial" pitchFamily="34" charset="0"/>
              </a:defRPr>
            </a:lvl4pPr>
            <a:lvl5pPr marL="2228850" indent="-228600">
              <a:defRPr sz="2000">
                <a:latin typeface="Arial" pitchFamily="34" charset="0"/>
                <a:cs typeface="Arial"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3615678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dirty="0"/>
          </a:p>
        </p:txBody>
      </p:sp>
      <p:sp>
        <p:nvSpPr>
          <p:cNvPr id="3" name="Content Placeholder 2"/>
          <p:cNvSpPr>
            <a:spLocks noGrp="1"/>
          </p:cNvSpPr>
          <p:nvPr>
            <p:ph sz="half" idx="1"/>
          </p:nvPr>
        </p:nvSpPr>
        <p:spPr>
          <a:xfrm>
            <a:off x="0" y="1981200"/>
            <a:ext cx="4495800" cy="4114800"/>
          </a:xfrm>
        </p:spPr>
        <p:txBody>
          <a:bodyPr/>
          <a:lstStyle>
            <a:lvl1pPr marL="342900" indent="-342900">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4" name="Content Placeholder 3"/>
          <p:cNvSpPr>
            <a:spLocks noGrp="1"/>
          </p:cNvSpPr>
          <p:nvPr>
            <p:ph sz="half" idx="2"/>
          </p:nvPr>
        </p:nvSpPr>
        <p:spPr>
          <a:xfrm>
            <a:off x="4648200" y="1981200"/>
            <a:ext cx="4495800" cy="4114800"/>
          </a:xfrm>
        </p:spPr>
        <p:txBody>
          <a:bodyPr/>
          <a:lstStyle>
            <a:lvl1pPr marL="342900" indent="-342900">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Tree>
    <p:extLst>
      <p:ext uri="{BB962C8B-B14F-4D97-AF65-F5344CB8AC3E}">
        <p14:creationId xmlns:p14="http://schemas.microsoft.com/office/powerpoint/2010/main" val="2348648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dirty="0"/>
          </a:p>
        </p:txBody>
      </p:sp>
    </p:spTree>
    <p:extLst>
      <p:ext uri="{BB962C8B-B14F-4D97-AF65-F5344CB8AC3E}">
        <p14:creationId xmlns:p14="http://schemas.microsoft.com/office/powerpoint/2010/main" val="3640893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227228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EED9B204-4B01-764A-85E4-98B6CF21553C}"/>
              </a:ext>
            </a:extLst>
          </p:cNvPr>
          <p:cNvSpPr>
            <a:spLocks noGrp="1"/>
          </p:cNvSpPr>
          <p:nvPr>
            <p:ph type="subTitle" idx="1" hasCustomPrompt="1"/>
          </p:nvPr>
        </p:nvSpPr>
        <p:spPr>
          <a:xfrm>
            <a:off x="1635114" y="5715649"/>
            <a:ext cx="3406246" cy="906766"/>
          </a:xfrm>
        </p:spPr>
        <p:txBody>
          <a:bodyPr anchor="b" anchorCtr="0"/>
          <a:lstStyle>
            <a:lvl1pPr marL="0" indent="0" algn="l">
              <a:buNone/>
              <a:defRPr sz="1350" baseline="0">
                <a:solidFill>
                  <a:schemeClr val="bg1"/>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title</a:t>
            </a:r>
          </a:p>
        </p:txBody>
      </p:sp>
      <p:sp>
        <p:nvSpPr>
          <p:cNvPr id="3" name="Slide Number Placeholder 5">
            <a:extLst>
              <a:ext uri="{FF2B5EF4-FFF2-40B4-BE49-F238E27FC236}">
                <a16:creationId xmlns:a16="http://schemas.microsoft.com/office/drawing/2014/main" id="{F309260A-DEC5-964A-9DEE-4BFA403B6B3F}"/>
              </a:ext>
            </a:extLst>
          </p:cNvPr>
          <p:cNvSpPr>
            <a:spLocks noGrp="1"/>
          </p:cNvSpPr>
          <p:nvPr>
            <p:ph type="sldNum" sz="quarter" idx="12"/>
          </p:nvPr>
        </p:nvSpPr>
        <p:spPr>
          <a:xfrm>
            <a:off x="6084305" y="6242053"/>
            <a:ext cx="2738399" cy="365125"/>
          </a:xfrm>
          <a:prstGeom prst="rect">
            <a:avLst/>
          </a:prstGeom>
        </p:spPr>
        <p:txBody>
          <a:bodyPr/>
          <a:lstStyle>
            <a:lvl1pPr algn="r">
              <a:defRPr baseline="0">
                <a:solidFill>
                  <a:schemeClr val="bg1"/>
                </a:solidFill>
              </a:defRPr>
            </a:lvl1pPr>
          </a:lstStyle>
          <a:p>
            <a:fld id="{48352CE7-853F-1C42-9A0C-BF2ECDE85E28}" type="slidenum">
              <a:rPr lang="en-US" smtClean="0"/>
              <a:pPr/>
              <a:t>‹#›</a:t>
            </a:fld>
            <a:endParaRPr lang="en-US" dirty="0"/>
          </a:p>
        </p:txBody>
      </p:sp>
    </p:spTree>
    <p:extLst>
      <p:ext uri="{BB962C8B-B14F-4D97-AF65-F5344CB8AC3E}">
        <p14:creationId xmlns:p14="http://schemas.microsoft.com/office/powerpoint/2010/main" val="2688622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righ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23246FC-742A-6C41-9D4A-7887B6E225BC}"/>
              </a:ext>
            </a:extLst>
          </p:cNvPr>
          <p:cNvSpPr>
            <a:spLocks noGrp="1"/>
          </p:cNvSpPr>
          <p:nvPr>
            <p:ph type="title"/>
          </p:nvPr>
        </p:nvSpPr>
        <p:spPr>
          <a:xfrm>
            <a:off x="5678488" y="523631"/>
            <a:ext cx="3008313" cy="489438"/>
          </a:xfrm>
        </p:spPr>
        <p:txBody>
          <a:bodyPr anchor="b">
            <a:noAutofit/>
          </a:bodyPr>
          <a:lstStyle>
            <a:lvl1pPr algn="l">
              <a:defRPr sz="1500" b="1" baseline="0"/>
            </a:lvl1pPr>
          </a:lstStyle>
          <a:p>
            <a:r>
              <a:rPr lang="en-US" dirty="0"/>
              <a:t>Click to edit Master title style</a:t>
            </a:r>
          </a:p>
        </p:txBody>
      </p:sp>
      <p:sp>
        <p:nvSpPr>
          <p:cNvPr id="6" name="Content Placeholder 2">
            <a:extLst>
              <a:ext uri="{FF2B5EF4-FFF2-40B4-BE49-F238E27FC236}">
                <a16:creationId xmlns:a16="http://schemas.microsoft.com/office/drawing/2014/main" id="{534FF0C9-FAB4-2247-B9E6-FB58691437F8}"/>
              </a:ext>
            </a:extLst>
          </p:cNvPr>
          <p:cNvSpPr>
            <a:spLocks noGrp="1"/>
          </p:cNvSpPr>
          <p:nvPr>
            <p:ph idx="1"/>
          </p:nvPr>
        </p:nvSpPr>
        <p:spPr>
          <a:xfrm>
            <a:off x="456712" y="687757"/>
            <a:ext cx="5111750" cy="4770377"/>
          </a:xfrm>
        </p:spPr>
        <p:txBody>
          <a:bodyPr>
            <a:noAutofit/>
          </a:bodyPr>
          <a:lstStyle>
            <a:lvl1pPr>
              <a:defRPr sz="1350" baseline="0"/>
            </a:lvl1pPr>
            <a:lvl2pPr>
              <a:defRPr sz="1350" baseline="0"/>
            </a:lvl2pPr>
            <a:lvl3pPr>
              <a:defRPr sz="1350" baseline="0"/>
            </a:lvl3pPr>
            <a:lvl4pPr>
              <a:defRPr sz="1350" baseline="0"/>
            </a:lvl4pPr>
            <a:lvl5pPr>
              <a:defRPr sz="1350" baseline="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3">
            <a:extLst>
              <a:ext uri="{FF2B5EF4-FFF2-40B4-BE49-F238E27FC236}">
                <a16:creationId xmlns:a16="http://schemas.microsoft.com/office/drawing/2014/main" id="{CD5AE4F5-8C2A-9A4D-9AF9-0ED70AFFD7DB}"/>
              </a:ext>
            </a:extLst>
          </p:cNvPr>
          <p:cNvSpPr>
            <a:spLocks noGrp="1"/>
          </p:cNvSpPr>
          <p:nvPr>
            <p:ph type="body" sz="half" idx="2"/>
          </p:nvPr>
        </p:nvSpPr>
        <p:spPr>
          <a:xfrm>
            <a:off x="5678488" y="1013070"/>
            <a:ext cx="3008313" cy="4445064"/>
          </a:xfrm>
        </p:spPr>
        <p:txBody>
          <a:bodyPr>
            <a:noAutofit/>
          </a:bodyPr>
          <a:lstStyle>
            <a:lvl1pPr marL="0" indent="0">
              <a:buNone/>
              <a:defRPr sz="1350" baseline="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dirty="0"/>
              <a:t>Edit Master text styles</a:t>
            </a:r>
          </a:p>
        </p:txBody>
      </p:sp>
      <p:sp>
        <p:nvSpPr>
          <p:cNvPr id="7" name="Slide Number Placeholder 5">
            <a:extLst>
              <a:ext uri="{FF2B5EF4-FFF2-40B4-BE49-F238E27FC236}">
                <a16:creationId xmlns:a16="http://schemas.microsoft.com/office/drawing/2014/main" id="{5047DF7F-1EA0-B242-A97E-0B42FA9EA263}"/>
              </a:ext>
            </a:extLst>
          </p:cNvPr>
          <p:cNvSpPr>
            <a:spLocks noGrp="1"/>
          </p:cNvSpPr>
          <p:nvPr>
            <p:ph type="sldNum" sz="quarter" idx="12"/>
          </p:nvPr>
        </p:nvSpPr>
        <p:spPr>
          <a:xfrm>
            <a:off x="6084305" y="6242053"/>
            <a:ext cx="2738399" cy="365125"/>
          </a:xfrm>
          <a:prstGeom prst="rect">
            <a:avLst/>
          </a:prstGeom>
        </p:spPr>
        <p:txBody>
          <a:bodyPr/>
          <a:lstStyle>
            <a:lvl1pPr algn="r">
              <a:defRPr baseline="0">
                <a:solidFill>
                  <a:schemeClr val="bg1"/>
                </a:solidFill>
              </a:defRPr>
            </a:lvl1pPr>
          </a:lstStyle>
          <a:p>
            <a:fld id="{48352CE7-853F-1C42-9A0C-BF2ECDE85E28}" type="slidenum">
              <a:rPr lang="en-US" smtClean="0"/>
              <a:pPr/>
              <a:t>‹#›</a:t>
            </a:fld>
            <a:endParaRPr lang="en-US" dirty="0"/>
          </a:p>
        </p:txBody>
      </p:sp>
    </p:spTree>
    <p:extLst>
      <p:ext uri="{BB962C8B-B14F-4D97-AF65-F5344CB8AC3E}">
        <p14:creationId xmlns:p14="http://schemas.microsoft.com/office/powerpoint/2010/main" val="2911781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righ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3C2370E-3102-0B4D-B751-D43B5C150C3A}"/>
              </a:ext>
            </a:extLst>
          </p:cNvPr>
          <p:cNvSpPr>
            <a:spLocks noGrp="1"/>
          </p:cNvSpPr>
          <p:nvPr>
            <p:ph type="title"/>
          </p:nvPr>
        </p:nvSpPr>
        <p:spPr>
          <a:xfrm>
            <a:off x="504569" y="543445"/>
            <a:ext cx="3008313" cy="488189"/>
          </a:xfrm>
        </p:spPr>
        <p:txBody>
          <a:bodyPr anchor="b">
            <a:noAutofit/>
          </a:bodyPr>
          <a:lstStyle>
            <a:lvl1pPr algn="l">
              <a:defRPr sz="1500" b="1" baseline="0"/>
            </a:lvl1pPr>
          </a:lstStyle>
          <a:p>
            <a:r>
              <a:rPr lang="en-US" dirty="0"/>
              <a:t>Click to edit Master title style</a:t>
            </a:r>
          </a:p>
        </p:txBody>
      </p:sp>
      <p:sp>
        <p:nvSpPr>
          <p:cNvPr id="8" name="Text Placeholder 3">
            <a:extLst>
              <a:ext uri="{FF2B5EF4-FFF2-40B4-BE49-F238E27FC236}">
                <a16:creationId xmlns:a16="http://schemas.microsoft.com/office/drawing/2014/main" id="{E093DA3A-C31A-2F4D-B65F-276860996C2F}"/>
              </a:ext>
            </a:extLst>
          </p:cNvPr>
          <p:cNvSpPr>
            <a:spLocks noGrp="1"/>
          </p:cNvSpPr>
          <p:nvPr>
            <p:ph type="body" sz="half" idx="2"/>
          </p:nvPr>
        </p:nvSpPr>
        <p:spPr>
          <a:xfrm>
            <a:off x="504569" y="1031632"/>
            <a:ext cx="3008313" cy="4426502"/>
          </a:xfrm>
        </p:spPr>
        <p:txBody>
          <a:bodyPr>
            <a:noAutofit/>
          </a:bodyPr>
          <a:lstStyle>
            <a:lvl1pPr marL="0" indent="0">
              <a:buNone/>
              <a:defRPr sz="1350" baseline="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dirty="0"/>
              <a:t>Edit Master text styles</a:t>
            </a:r>
          </a:p>
        </p:txBody>
      </p:sp>
      <p:sp>
        <p:nvSpPr>
          <p:cNvPr id="10" name="Picture Placeholder 2">
            <a:extLst>
              <a:ext uri="{FF2B5EF4-FFF2-40B4-BE49-F238E27FC236}">
                <a16:creationId xmlns:a16="http://schemas.microsoft.com/office/drawing/2014/main" id="{E1EB86C0-AAC4-6545-BD7C-A4FBB87FC556}"/>
              </a:ext>
            </a:extLst>
          </p:cNvPr>
          <p:cNvSpPr>
            <a:spLocks noGrp="1"/>
          </p:cNvSpPr>
          <p:nvPr>
            <p:ph type="pic" idx="1"/>
          </p:nvPr>
        </p:nvSpPr>
        <p:spPr>
          <a:xfrm>
            <a:off x="3669800" y="543444"/>
            <a:ext cx="4977107" cy="4914691"/>
          </a:xfrm>
        </p:spPr>
        <p:txBody>
          <a:bodyPr/>
          <a:lstStyle>
            <a:lvl1pPr marL="0" indent="0">
              <a:buNone/>
              <a:defRPr sz="2625" baseline="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r>
              <a:rPr lang="en-US" dirty="0"/>
              <a:t>Click icon to add picture</a:t>
            </a:r>
          </a:p>
        </p:txBody>
      </p:sp>
      <p:sp>
        <p:nvSpPr>
          <p:cNvPr id="5" name="Slide Number Placeholder 5">
            <a:extLst>
              <a:ext uri="{FF2B5EF4-FFF2-40B4-BE49-F238E27FC236}">
                <a16:creationId xmlns:a16="http://schemas.microsoft.com/office/drawing/2014/main" id="{EE6E07F0-56B1-2B41-BBAF-DB6678CA0C1C}"/>
              </a:ext>
            </a:extLst>
          </p:cNvPr>
          <p:cNvSpPr>
            <a:spLocks noGrp="1"/>
          </p:cNvSpPr>
          <p:nvPr>
            <p:ph type="sldNum" sz="quarter" idx="12"/>
          </p:nvPr>
        </p:nvSpPr>
        <p:spPr>
          <a:xfrm>
            <a:off x="6084305" y="6242053"/>
            <a:ext cx="2738399" cy="365125"/>
          </a:xfrm>
          <a:prstGeom prst="rect">
            <a:avLst/>
          </a:prstGeom>
        </p:spPr>
        <p:txBody>
          <a:bodyPr/>
          <a:lstStyle>
            <a:lvl1pPr algn="r">
              <a:defRPr baseline="0">
                <a:solidFill>
                  <a:schemeClr val="bg1"/>
                </a:solidFill>
              </a:defRPr>
            </a:lvl1pPr>
          </a:lstStyle>
          <a:p>
            <a:fld id="{48352CE7-853F-1C42-9A0C-BF2ECDE85E28}" type="slidenum">
              <a:rPr lang="en-US" smtClean="0"/>
              <a:pPr/>
              <a:t>‹#›</a:t>
            </a:fld>
            <a:endParaRPr lang="en-US" dirty="0"/>
          </a:p>
        </p:txBody>
      </p:sp>
    </p:spTree>
    <p:extLst>
      <p:ext uri="{BB962C8B-B14F-4D97-AF65-F5344CB8AC3E}">
        <p14:creationId xmlns:p14="http://schemas.microsoft.com/office/powerpoint/2010/main" val="4280054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 name="Picture 11" descr="Power Point page 8"/>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w="9525">
            <a:noFill/>
            <a:miter lim="800000"/>
            <a:headEnd/>
            <a:tailEnd/>
          </a:ln>
        </p:spPr>
      </p:pic>
      <p:sp>
        <p:nvSpPr>
          <p:cNvPr id="2051" name="Rectangle 2"/>
          <p:cNvSpPr>
            <a:spLocks noGrp="1" noChangeArrowheads="1"/>
          </p:cNvSpPr>
          <p:nvPr>
            <p:ph type="title"/>
          </p:nvPr>
        </p:nvSpPr>
        <p:spPr bwMode="auto">
          <a:xfrm>
            <a:off x="0" y="-27384"/>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dirty="0"/>
          </a:p>
        </p:txBody>
      </p:sp>
      <p:sp>
        <p:nvSpPr>
          <p:cNvPr id="2052" name="Rectangle 3"/>
          <p:cNvSpPr>
            <a:spLocks noGrp="1" noChangeArrowheads="1"/>
          </p:cNvSpPr>
          <p:nvPr>
            <p:ph type="body" idx="1"/>
          </p:nvPr>
        </p:nvSpPr>
        <p:spPr bwMode="auto">
          <a:xfrm>
            <a:off x="0" y="1371600"/>
            <a:ext cx="9144000" cy="48657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3080" name="Text Box 8"/>
          <p:cNvSpPr txBox="1">
            <a:spLocks noChangeArrowheads="1"/>
          </p:cNvSpPr>
          <p:nvPr/>
        </p:nvSpPr>
        <p:spPr bwMode="auto">
          <a:xfrm>
            <a:off x="8077200" y="6237312"/>
            <a:ext cx="609600" cy="366713"/>
          </a:xfrm>
          <a:prstGeom prst="rect">
            <a:avLst/>
          </a:prstGeom>
          <a:noFill/>
          <a:ln w="9525">
            <a:noFill/>
            <a:miter lim="800000"/>
            <a:headEnd/>
            <a:tailEnd/>
          </a:ln>
          <a:effectLst/>
        </p:spPr>
        <p:txBody>
          <a:bodyPr>
            <a:spAutoFit/>
          </a:bodyPr>
          <a:lstStyle/>
          <a:p>
            <a:pPr>
              <a:defRPr/>
            </a:pPr>
            <a:fld id="{FC1AE940-1D52-4A03-B2EB-3A6B94D11640}" type="slidenum">
              <a:rPr lang="en-CA">
                <a:solidFill>
                  <a:schemeClr val="bg1"/>
                </a:solidFill>
                <a:latin typeface="Frutiger 87ExtraBlackCn" pitchFamily="34" charset="0"/>
                <a:cs typeface="+mn-cs"/>
              </a:rPr>
              <a:pPr>
                <a:defRPr/>
              </a:pPr>
              <a:t>‹#›</a:t>
            </a:fld>
            <a:endParaRPr lang="fr-CA" dirty="0">
              <a:solidFill>
                <a:schemeClr val="bg1"/>
              </a:solidFill>
              <a:latin typeface="Frutiger 87ExtraBlackCn" pitchFamily="34" charset="0"/>
              <a:cs typeface="+mn-cs"/>
            </a:endParaRPr>
          </a:p>
        </p:txBody>
      </p:sp>
    </p:spTree>
    <p:extLst>
      <p:ext uri="{BB962C8B-B14F-4D97-AF65-F5344CB8AC3E}">
        <p14:creationId xmlns:p14="http://schemas.microsoft.com/office/powerpoint/2010/main" val="170406542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67" r:id="rId6"/>
    <p:sldLayoutId id="2147483669" r:id="rId7"/>
    <p:sldLayoutId id="2147483672" r:id="rId8"/>
  </p:sldLayoutIdLst>
  <p:hf hdr="0" ftr="0" dt="0"/>
  <p:txStyles>
    <p:titleStyle>
      <a:lvl1pPr algn="ctr" rtl="0" eaLnBrk="1" fontAlgn="base" hangingPunct="1">
        <a:spcBef>
          <a:spcPct val="0"/>
        </a:spcBef>
        <a:spcAft>
          <a:spcPct val="0"/>
        </a:spcAft>
        <a:defRPr sz="3600" b="1">
          <a:solidFill>
            <a:schemeClr val="tx2"/>
          </a:solidFill>
          <a:latin typeface="Arial" pitchFamily="34" charset="0"/>
          <a:ea typeface="+mj-ea"/>
          <a:cs typeface="Arial" pitchFamily="34" charset="0"/>
        </a:defRPr>
      </a:lvl1pPr>
      <a:lvl2pPr algn="ctr" rtl="0" eaLnBrk="1" fontAlgn="base" hangingPunct="1">
        <a:spcBef>
          <a:spcPct val="0"/>
        </a:spcBef>
        <a:spcAft>
          <a:spcPct val="0"/>
        </a:spcAft>
        <a:defRPr sz="3600" b="1">
          <a:solidFill>
            <a:schemeClr val="tx2"/>
          </a:solidFill>
          <a:latin typeface="Candara" pitchFamily="34" charset="0"/>
        </a:defRPr>
      </a:lvl2pPr>
      <a:lvl3pPr algn="ctr" rtl="0" eaLnBrk="1" fontAlgn="base" hangingPunct="1">
        <a:spcBef>
          <a:spcPct val="0"/>
        </a:spcBef>
        <a:spcAft>
          <a:spcPct val="0"/>
        </a:spcAft>
        <a:defRPr sz="3600" b="1">
          <a:solidFill>
            <a:schemeClr val="tx2"/>
          </a:solidFill>
          <a:latin typeface="Candara" pitchFamily="34" charset="0"/>
        </a:defRPr>
      </a:lvl3pPr>
      <a:lvl4pPr algn="ctr" rtl="0" eaLnBrk="1" fontAlgn="base" hangingPunct="1">
        <a:spcBef>
          <a:spcPct val="0"/>
        </a:spcBef>
        <a:spcAft>
          <a:spcPct val="0"/>
        </a:spcAft>
        <a:defRPr sz="3600" b="1">
          <a:solidFill>
            <a:schemeClr val="tx2"/>
          </a:solidFill>
          <a:latin typeface="Candara" pitchFamily="34" charset="0"/>
        </a:defRPr>
      </a:lvl4pPr>
      <a:lvl5pPr algn="ctr" rtl="0" eaLnBrk="1" fontAlgn="base" hangingPunct="1">
        <a:spcBef>
          <a:spcPct val="0"/>
        </a:spcBef>
        <a:spcAft>
          <a:spcPct val="0"/>
        </a:spcAft>
        <a:defRPr sz="3600" b="1">
          <a:solidFill>
            <a:schemeClr val="tx2"/>
          </a:solidFill>
          <a:latin typeface="Candara" pitchFamily="34" charset="0"/>
        </a:defRPr>
      </a:lvl5pPr>
      <a:lvl6pPr marL="457200" algn="ctr" rtl="0" eaLnBrk="1" fontAlgn="base" hangingPunct="1">
        <a:spcBef>
          <a:spcPct val="0"/>
        </a:spcBef>
        <a:spcAft>
          <a:spcPct val="0"/>
        </a:spcAft>
        <a:defRPr sz="4000">
          <a:solidFill>
            <a:schemeClr val="tx2"/>
          </a:solidFill>
          <a:latin typeface="Frutiger 87ExtraBlackCn" pitchFamily="34" charset="0"/>
        </a:defRPr>
      </a:lvl6pPr>
      <a:lvl7pPr marL="914400" algn="ctr" rtl="0" eaLnBrk="1" fontAlgn="base" hangingPunct="1">
        <a:spcBef>
          <a:spcPct val="0"/>
        </a:spcBef>
        <a:spcAft>
          <a:spcPct val="0"/>
        </a:spcAft>
        <a:defRPr sz="4000">
          <a:solidFill>
            <a:schemeClr val="tx2"/>
          </a:solidFill>
          <a:latin typeface="Frutiger 87ExtraBlackCn" pitchFamily="34" charset="0"/>
        </a:defRPr>
      </a:lvl7pPr>
      <a:lvl8pPr marL="1371600" algn="ctr" rtl="0" eaLnBrk="1" fontAlgn="base" hangingPunct="1">
        <a:spcBef>
          <a:spcPct val="0"/>
        </a:spcBef>
        <a:spcAft>
          <a:spcPct val="0"/>
        </a:spcAft>
        <a:defRPr sz="4000">
          <a:solidFill>
            <a:schemeClr val="tx2"/>
          </a:solidFill>
          <a:latin typeface="Frutiger 87ExtraBlackCn" pitchFamily="34" charset="0"/>
        </a:defRPr>
      </a:lvl8pPr>
      <a:lvl9pPr marL="1828800" algn="ctr" rtl="0" eaLnBrk="1" fontAlgn="base" hangingPunct="1">
        <a:spcBef>
          <a:spcPct val="0"/>
        </a:spcBef>
        <a:spcAft>
          <a:spcPct val="0"/>
        </a:spcAft>
        <a:defRPr sz="4000">
          <a:solidFill>
            <a:schemeClr val="tx2"/>
          </a:solidFill>
          <a:latin typeface="Frutiger 87ExtraBlackCn" pitchFamily="34" charset="0"/>
        </a:defRPr>
      </a:lvl9pPr>
    </p:titleStyle>
    <p:bodyStyle>
      <a:lvl1pPr marL="800100" indent="-342900" algn="l" rtl="0" eaLnBrk="1" fontAlgn="base" hangingPunct="1">
        <a:spcBef>
          <a:spcPct val="20000"/>
        </a:spcBef>
        <a:spcAft>
          <a:spcPts val="0"/>
        </a:spcAft>
        <a:buChar char="•"/>
        <a:defRPr sz="2800">
          <a:solidFill>
            <a:schemeClr val="tx1"/>
          </a:solidFill>
          <a:latin typeface="Arial" pitchFamily="34" charset="0"/>
          <a:ea typeface="+mn-ea"/>
          <a:cs typeface="Arial" pitchFamily="34" charset="0"/>
        </a:defRPr>
      </a:lvl1pPr>
      <a:lvl2pPr marL="1200150" indent="-285750" algn="l" rtl="0" eaLnBrk="1" fontAlgn="base" hangingPunct="1">
        <a:spcBef>
          <a:spcPct val="20000"/>
        </a:spcBef>
        <a:spcAft>
          <a:spcPts val="0"/>
        </a:spcAft>
        <a:buChar char="–"/>
        <a:defRPr lang="en-US" sz="2600" baseline="0" dirty="0" smtClean="0">
          <a:solidFill>
            <a:schemeClr val="tx1"/>
          </a:solidFill>
          <a:latin typeface="Arial" pitchFamily="34" charset="0"/>
          <a:cs typeface="Arial" pitchFamily="34" charset="0"/>
        </a:defRPr>
      </a:lvl2pPr>
      <a:lvl3pPr marL="1485900" indent="-285750" algn="l" rtl="0" eaLnBrk="1" fontAlgn="base" hangingPunct="1">
        <a:spcBef>
          <a:spcPct val="20000"/>
        </a:spcBef>
        <a:spcAft>
          <a:spcPts val="600"/>
        </a:spcAft>
        <a:buChar char="•"/>
        <a:defRPr lang="en-US" sz="2400" baseline="0" dirty="0" smtClean="0">
          <a:solidFill>
            <a:schemeClr val="tx1"/>
          </a:solidFill>
          <a:latin typeface="Arial" pitchFamily="34" charset="0"/>
          <a:cs typeface="Arial" pitchFamily="34" charset="0"/>
        </a:defRPr>
      </a:lvl3pPr>
      <a:lvl4pPr marL="1600200" indent="-228600" algn="l" rtl="0" eaLnBrk="1" fontAlgn="base" hangingPunct="1">
        <a:spcBef>
          <a:spcPct val="20000"/>
        </a:spcBef>
        <a:spcAft>
          <a:spcPts val="600"/>
        </a:spcAft>
        <a:buChar char="–"/>
        <a:defRPr lang="en-US" sz="2200" dirty="0" smtClean="0">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lang="en-CA" sz="2000" dirty="0" smtClean="0">
          <a:solidFill>
            <a:schemeClr val="tx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3.xml"/><Relationship Id="rId7"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5" Type="http://schemas.openxmlformats.org/officeDocument/2006/relationships/image" Target="../media/image3.jpeg"/><Relationship Id="rId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tags" Target="../tags/tag26.xml"/><Relationship Id="rId13" Type="http://schemas.openxmlformats.org/officeDocument/2006/relationships/tags" Target="../tags/tag31.xml"/><Relationship Id="rId3" Type="http://schemas.openxmlformats.org/officeDocument/2006/relationships/tags" Target="../tags/tag21.xml"/><Relationship Id="rId7" Type="http://schemas.openxmlformats.org/officeDocument/2006/relationships/tags" Target="../tags/tag25.xml"/><Relationship Id="rId12" Type="http://schemas.openxmlformats.org/officeDocument/2006/relationships/tags" Target="../tags/tag30.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tags" Target="../tags/tag29.xml"/><Relationship Id="rId5" Type="http://schemas.openxmlformats.org/officeDocument/2006/relationships/tags" Target="../tags/tag23.xml"/><Relationship Id="rId15" Type="http://schemas.openxmlformats.org/officeDocument/2006/relationships/notesSlide" Target="../notesSlides/notesSlide7.xml"/><Relationship Id="rId10" Type="http://schemas.openxmlformats.org/officeDocument/2006/relationships/tags" Target="../tags/tag28.xml"/><Relationship Id="rId4" Type="http://schemas.openxmlformats.org/officeDocument/2006/relationships/tags" Target="../tags/tag22.xml"/><Relationship Id="rId9" Type="http://schemas.openxmlformats.org/officeDocument/2006/relationships/tags" Target="../tags/tag27.xml"/><Relationship Id="rId1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1B6A8-8BAC-4F9B-B61F-E771F384A446}"/>
              </a:ext>
            </a:extLst>
          </p:cNvPr>
          <p:cNvSpPr>
            <a:spLocks noGrp="1"/>
          </p:cNvSpPr>
          <p:nvPr>
            <p:ph type="title"/>
            <p:custDataLst>
              <p:tags r:id="rId1"/>
            </p:custDataLst>
          </p:nvPr>
        </p:nvSpPr>
        <p:spPr>
          <a:xfrm>
            <a:off x="1" y="135137"/>
            <a:ext cx="9144000" cy="1362075"/>
          </a:xfrm>
        </p:spPr>
        <p:txBody>
          <a:bodyPr/>
          <a:lstStyle/>
          <a:p>
            <a:r>
              <a:rPr lang="fr-CA" sz="3800" cap="none" dirty="0"/>
              <a:t>Ligne de la Confédération de l’O-Train </a:t>
            </a:r>
            <a:br>
              <a:rPr dirty="0"/>
            </a:br>
            <a:r>
              <a:rPr lang="fr-CA" sz="3800" cap="none" dirty="0"/>
              <a:t>Le point sur le projet</a:t>
            </a:r>
          </a:p>
        </p:txBody>
      </p:sp>
      <p:sp>
        <p:nvSpPr>
          <p:cNvPr id="3" name="Content Placeholder 2">
            <a:extLst>
              <a:ext uri="{FF2B5EF4-FFF2-40B4-BE49-F238E27FC236}">
                <a16:creationId xmlns:a16="http://schemas.microsoft.com/office/drawing/2014/main" id="{FBD99EEE-6979-4C4D-B1E2-E99086BFC82F}"/>
              </a:ext>
            </a:extLst>
          </p:cNvPr>
          <p:cNvSpPr txBox="1">
            <a:spLocks/>
          </p:cNvSpPr>
          <p:nvPr>
            <p:custDataLst>
              <p:tags r:id="rId2"/>
            </p:custDataLst>
          </p:nvPr>
        </p:nvSpPr>
        <p:spPr bwMode="auto">
          <a:xfrm>
            <a:off x="1" y="6266900"/>
            <a:ext cx="4211960" cy="306896"/>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marR="0" lvl="0" indent="-342900" defTabSz="914400" rtl="0" eaLnBrk="0" fontAlgn="base" latinLnBrk="0" hangingPunct="0">
              <a:lnSpc>
                <a:spcPct val="100000"/>
              </a:lnSpc>
              <a:spcBef>
                <a:spcPct val="20000"/>
              </a:spcBef>
              <a:spcAft>
                <a:spcPct val="0"/>
              </a:spcAft>
              <a:buClrTx/>
              <a:buSzTx/>
              <a:buFontTx/>
              <a:buNone/>
              <a:tabLst/>
              <a:defRPr/>
            </a:pPr>
            <a:r>
              <a:rPr kumimoji="0" lang="en-CA" sz="1200" b="1" i="0" u="none" strike="noStrike" kern="0" cap="none" spc="0" normalizeH="0" baseline="0" noProof="0" dirty="0">
                <a:ln>
                  <a:noFill/>
                </a:ln>
                <a:solidFill>
                  <a:schemeClr val="tx1"/>
                </a:solidFill>
                <a:effectLst/>
                <a:uLnTx/>
                <a:uFillTx/>
              </a:rPr>
              <a:t>Direction générale des transports </a:t>
            </a:r>
          </a:p>
        </p:txBody>
      </p:sp>
      <p:sp>
        <p:nvSpPr>
          <p:cNvPr id="5" name="Rectangle 4">
            <a:extLst>
              <a:ext uri="{FF2B5EF4-FFF2-40B4-BE49-F238E27FC236}">
                <a16:creationId xmlns:a16="http://schemas.microsoft.com/office/drawing/2014/main" id="{0DFB3A5F-D236-48BD-9303-F6E3A65959D9}"/>
              </a:ext>
            </a:extLst>
          </p:cNvPr>
          <p:cNvSpPr/>
          <p:nvPr>
            <p:custDataLst>
              <p:tags r:id="rId3"/>
            </p:custDataLst>
          </p:nvPr>
        </p:nvSpPr>
        <p:spPr>
          <a:xfrm>
            <a:off x="8068961" y="6328486"/>
            <a:ext cx="358346" cy="245310"/>
          </a:xfrm>
          <a:prstGeom prst="rect">
            <a:avLst/>
          </a:prstGeom>
          <a:solidFill>
            <a:srgbClr val="EA28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D8FF816C-A9AA-4DD6-A044-EDEEB7B39748}"/>
              </a:ext>
            </a:extLst>
          </p:cNvPr>
          <p:cNvSpPr txBox="1">
            <a:spLocks/>
          </p:cNvSpPr>
          <p:nvPr>
            <p:custDataLst>
              <p:tags r:id="rId4"/>
            </p:custDataLst>
          </p:nvPr>
        </p:nvSpPr>
        <p:spPr>
          <a:xfrm>
            <a:off x="1" y="6463984"/>
            <a:ext cx="2581984" cy="613792"/>
          </a:xfrm>
          <a:prstGeom prst="rect">
            <a:avLst/>
          </a:prstGeom>
        </p:spPr>
        <p:txBody>
          <a:bodyPr/>
          <a:lstStyle>
            <a:lvl1pPr marL="800100" indent="-342900" algn="l" rtl="0" eaLnBrk="1" fontAlgn="base" hangingPunct="1">
              <a:spcBef>
                <a:spcPct val="20000"/>
              </a:spcBef>
              <a:spcAft>
                <a:spcPts val="0"/>
              </a:spcAft>
              <a:buChar char="•"/>
              <a:defRPr sz="2800">
                <a:solidFill>
                  <a:schemeClr val="tx1"/>
                </a:solidFill>
                <a:latin typeface="Arial" pitchFamily="34" charset="0"/>
                <a:ea typeface="+mn-ea"/>
                <a:cs typeface="Arial" pitchFamily="34" charset="0"/>
              </a:defRPr>
            </a:lvl1pPr>
            <a:lvl2pPr marL="1200150" indent="-285750" algn="l" rtl="0" eaLnBrk="1" fontAlgn="base" hangingPunct="1">
              <a:spcBef>
                <a:spcPct val="20000"/>
              </a:spcBef>
              <a:spcAft>
                <a:spcPts val="0"/>
              </a:spcAft>
              <a:buChar char="–"/>
              <a:defRPr lang="en-US" sz="2600" baseline="0" dirty="0" smtClean="0">
                <a:solidFill>
                  <a:schemeClr val="tx1"/>
                </a:solidFill>
                <a:latin typeface="Arial" pitchFamily="34" charset="0"/>
                <a:cs typeface="Arial" pitchFamily="34" charset="0"/>
              </a:defRPr>
            </a:lvl2pPr>
            <a:lvl3pPr marL="1485900" indent="-285750" algn="l" rtl="0" eaLnBrk="1" fontAlgn="base" hangingPunct="1">
              <a:spcBef>
                <a:spcPct val="20000"/>
              </a:spcBef>
              <a:spcAft>
                <a:spcPts val="600"/>
              </a:spcAft>
              <a:buChar char="•"/>
              <a:defRPr lang="en-US" sz="2400" baseline="0" dirty="0" smtClean="0">
                <a:solidFill>
                  <a:schemeClr val="tx1"/>
                </a:solidFill>
                <a:latin typeface="Arial" pitchFamily="34" charset="0"/>
                <a:cs typeface="Arial" pitchFamily="34" charset="0"/>
              </a:defRPr>
            </a:lvl3pPr>
            <a:lvl4pPr marL="1600200" indent="-228600" algn="l" rtl="0" eaLnBrk="1" fontAlgn="base" hangingPunct="1">
              <a:spcBef>
                <a:spcPct val="20000"/>
              </a:spcBef>
              <a:spcAft>
                <a:spcPts val="600"/>
              </a:spcAft>
              <a:buChar char="–"/>
              <a:defRPr lang="en-US" sz="2200" dirty="0" smtClean="0">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lang="en-CA" sz="2000" dirty="0" smtClean="0">
                <a:solidFill>
                  <a:schemeClr val="tx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buNone/>
            </a:pPr>
            <a:endParaRPr lang="en-CA" sz="1800" b="1" kern="0" dirty="0"/>
          </a:p>
        </p:txBody>
      </p:sp>
      <p:sp>
        <p:nvSpPr>
          <p:cNvPr id="8" name="TextBox 7">
            <a:extLst>
              <a:ext uri="{FF2B5EF4-FFF2-40B4-BE49-F238E27FC236}">
                <a16:creationId xmlns:a16="http://schemas.microsoft.com/office/drawing/2014/main" id="{20FE7D59-D2DF-4B0E-A825-EF5D435F9008}"/>
              </a:ext>
            </a:extLst>
          </p:cNvPr>
          <p:cNvSpPr txBox="1"/>
          <p:nvPr>
            <p:custDataLst>
              <p:tags r:id="rId5"/>
            </p:custDataLst>
          </p:nvPr>
        </p:nvSpPr>
        <p:spPr>
          <a:xfrm>
            <a:off x="7571686" y="6158738"/>
            <a:ext cx="1194558" cy="461665"/>
          </a:xfrm>
          <a:prstGeom prst="rect">
            <a:avLst/>
          </a:prstGeom>
          <a:noFill/>
        </p:spPr>
        <p:txBody>
          <a:bodyPr wrap="none" rtlCol="0">
            <a:spAutoFit/>
          </a:bodyPr>
          <a:lstStyle/>
          <a:p>
            <a:r>
              <a:rPr lang="en-CA" sz="1200" b="1" kern="0" dirty="0"/>
              <a:t>CFDE</a:t>
            </a:r>
          </a:p>
          <a:p>
            <a:r>
              <a:rPr lang="en-CA" sz="1200" b="1" kern="0" dirty="0"/>
              <a:t>Le 4 </a:t>
            </a:r>
            <a:r>
              <a:rPr lang="en-CA" sz="1200" b="1" kern="0" dirty="0" err="1"/>
              <a:t>juin</a:t>
            </a:r>
            <a:r>
              <a:rPr lang="en-CA" sz="1200" b="1" kern="0" dirty="0"/>
              <a:t> 2019</a:t>
            </a:r>
            <a:endParaRPr lang="fr-CA" sz="1200" dirty="0"/>
          </a:p>
        </p:txBody>
      </p:sp>
      <p:pic>
        <p:nvPicPr>
          <p:cNvPr id="9" name="Picture 8">
            <a:extLst>
              <a:ext uri="{FF2B5EF4-FFF2-40B4-BE49-F238E27FC236}">
                <a16:creationId xmlns:a16="http://schemas.microsoft.com/office/drawing/2014/main" id="{B5F1E761-4493-41B4-894B-D088C8BFCEB8}"/>
              </a:ext>
            </a:extLst>
          </p:cNvPr>
          <p:cNvPicPr>
            <a:picLocks noChangeAspect="1"/>
          </p:cNvPicPr>
          <p:nvPr>
            <p:custDataLst>
              <p:tags r:id="rId6"/>
            </p:custDataLst>
          </p:nvPr>
        </p:nvPicPr>
        <p:blipFill rotWithShape="1">
          <a:blip r:embed="rId8" cstate="print">
            <a:extLst>
              <a:ext uri="{28A0092B-C50C-407E-A947-70E740481C1C}">
                <a14:useLocalDpi xmlns:a14="http://schemas.microsoft.com/office/drawing/2010/main" val="0"/>
              </a:ext>
            </a:extLst>
          </a:blip>
          <a:srcRect l="12604" t="1872" r="-3938" b="1909"/>
          <a:stretch/>
        </p:blipFill>
        <p:spPr>
          <a:xfrm>
            <a:off x="1407731" y="1475737"/>
            <a:ext cx="6527046" cy="4584459"/>
          </a:xfrm>
          <a:prstGeom prst="rect">
            <a:avLst/>
          </a:prstGeom>
        </p:spPr>
      </p:pic>
    </p:spTree>
    <p:extLst>
      <p:ext uri="{BB962C8B-B14F-4D97-AF65-F5344CB8AC3E}">
        <p14:creationId xmlns:p14="http://schemas.microsoft.com/office/powerpoint/2010/main" val="2107649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51431-529A-403B-96EC-B7AA37A5C1F8}"/>
              </a:ext>
            </a:extLst>
          </p:cNvPr>
          <p:cNvSpPr>
            <a:spLocks noGrp="1"/>
          </p:cNvSpPr>
          <p:nvPr>
            <p:ph type="title"/>
            <p:custDataLst>
              <p:tags r:id="rId1"/>
            </p:custDataLst>
          </p:nvPr>
        </p:nvSpPr>
        <p:spPr>
          <a:xfrm>
            <a:off x="88135" y="304800"/>
            <a:ext cx="9144000" cy="1143000"/>
          </a:xfrm>
        </p:spPr>
        <p:txBody>
          <a:bodyPr/>
          <a:lstStyle/>
          <a:p>
            <a:r>
              <a:rPr dirty="0"/>
              <a:t>Prochaines étapes eu égard à l'achèvement substantiel (</a:t>
            </a:r>
            <a:r>
              <a:rPr i="1" dirty="0"/>
              <a:t>suite</a:t>
            </a:r>
            <a:r>
              <a:rPr dirty="0"/>
              <a:t>)</a:t>
            </a:r>
            <a:endParaRPr lang="fr-CA" sz="2800" i="1" dirty="0"/>
          </a:p>
        </p:txBody>
      </p:sp>
      <p:sp>
        <p:nvSpPr>
          <p:cNvPr id="5" name="Content Placeholder 4">
            <a:extLst>
              <a:ext uri="{FF2B5EF4-FFF2-40B4-BE49-F238E27FC236}">
                <a16:creationId xmlns:a16="http://schemas.microsoft.com/office/drawing/2014/main" id="{2664ADD9-2D12-4867-AA1C-37552DAB98AE}"/>
              </a:ext>
            </a:extLst>
          </p:cNvPr>
          <p:cNvSpPr>
            <a:spLocks noGrp="1"/>
          </p:cNvSpPr>
          <p:nvPr>
            <p:ph idx="1"/>
            <p:custDataLst>
              <p:tags r:id="rId2"/>
            </p:custDataLst>
          </p:nvPr>
        </p:nvSpPr>
        <p:spPr>
          <a:xfrm>
            <a:off x="88135" y="2268006"/>
            <a:ext cx="8339769" cy="5273040"/>
          </a:xfrm>
        </p:spPr>
        <p:txBody>
          <a:bodyPr/>
          <a:lstStyle/>
          <a:p>
            <a:pPr marL="971550" indent="-514350">
              <a:spcBef>
                <a:spcPts val="0"/>
              </a:spcBef>
              <a:spcAft>
                <a:spcPts val="1200"/>
              </a:spcAft>
              <a:buFont typeface="+mj-lt"/>
              <a:buAutoNum type="arabicPeriod" startAt="5"/>
            </a:pPr>
            <a:r>
              <a:rPr lang="fr-CA" sz="2200" dirty="0"/>
              <a:t>Tests de mise en fonctionnement réussis et approbation du vérificateur de la sécurité indépendant;</a:t>
            </a:r>
          </a:p>
          <a:p>
            <a:pPr marL="971550" indent="-514350">
              <a:spcBef>
                <a:spcPts val="0"/>
              </a:spcBef>
              <a:spcAft>
                <a:spcPts val="1200"/>
              </a:spcAft>
              <a:buFont typeface="+mj-lt"/>
              <a:buAutoNum type="arabicPeriod" startAt="5"/>
            </a:pPr>
            <a:r>
              <a:rPr lang="fr-CA" sz="2200" dirty="0"/>
              <a:t>La mise en service commerciale est atteinte; et,</a:t>
            </a:r>
          </a:p>
          <a:p>
            <a:pPr marL="971550" indent="-514350">
              <a:spcBef>
                <a:spcPts val="0"/>
              </a:spcBef>
              <a:spcAft>
                <a:spcPts val="1200"/>
              </a:spcAft>
              <a:buFont typeface="+mj-lt"/>
              <a:buAutoNum type="arabicPeriod" startAt="5"/>
            </a:pPr>
            <a:r>
              <a:rPr lang="fr-CA" sz="2200" dirty="0"/>
              <a:t>La Ville a besoin de 4 semaines pour procéder au lancement.</a:t>
            </a:r>
          </a:p>
          <a:p>
            <a:pPr marL="971550" indent="-514350">
              <a:spcBef>
                <a:spcPts val="0"/>
              </a:spcBef>
              <a:spcAft>
                <a:spcPts val="1200"/>
              </a:spcAft>
              <a:buFont typeface="+mj-lt"/>
              <a:buAutoNum type="arabicPeriod" startAt="5"/>
            </a:pPr>
            <a:endParaRPr lang="fr-CA" sz="2400" dirty="0"/>
          </a:p>
          <a:p>
            <a:pPr marL="971550" indent="-514350">
              <a:spcBef>
                <a:spcPts val="0"/>
              </a:spcBef>
              <a:spcAft>
                <a:spcPts val="1200"/>
              </a:spcAft>
              <a:buFont typeface="+mj-lt"/>
              <a:buAutoNum type="arabicPeriod" startAt="5"/>
            </a:pPr>
            <a:endParaRPr lang="fr-CA" sz="2200" dirty="0"/>
          </a:p>
        </p:txBody>
      </p:sp>
    </p:spTree>
    <p:extLst>
      <p:ext uri="{BB962C8B-B14F-4D97-AF65-F5344CB8AC3E}">
        <p14:creationId xmlns:p14="http://schemas.microsoft.com/office/powerpoint/2010/main" val="1480347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51431-529A-403B-96EC-B7AA37A5C1F8}"/>
              </a:ext>
            </a:extLst>
          </p:cNvPr>
          <p:cNvSpPr>
            <a:spLocks noGrp="1"/>
          </p:cNvSpPr>
          <p:nvPr>
            <p:ph type="title"/>
            <p:custDataLst>
              <p:tags r:id="rId1"/>
            </p:custDataLst>
          </p:nvPr>
        </p:nvSpPr>
        <p:spPr>
          <a:xfrm>
            <a:off x="0" y="-75098"/>
            <a:ext cx="9144000" cy="1143000"/>
          </a:xfrm>
        </p:spPr>
        <p:txBody>
          <a:bodyPr/>
          <a:lstStyle/>
          <a:p>
            <a:r>
              <a:rPr dirty="0"/>
              <a:t>Mise en service commercial et lancement pour le grand public</a:t>
            </a:r>
            <a:endParaRPr lang="fr-CA" dirty="0"/>
          </a:p>
        </p:txBody>
      </p:sp>
      <p:sp>
        <p:nvSpPr>
          <p:cNvPr id="5" name="Content Placeholder 4">
            <a:extLst>
              <a:ext uri="{FF2B5EF4-FFF2-40B4-BE49-F238E27FC236}">
                <a16:creationId xmlns:a16="http://schemas.microsoft.com/office/drawing/2014/main" id="{2664ADD9-2D12-4867-AA1C-37552DAB98AE}"/>
              </a:ext>
            </a:extLst>
          </p:cNvPr>
          <p:cNvSpPr>
            <a:spLocks noGrp="1"/>
          </p:cNvSpPr>
          <p:nvPr>
            <p:ph idx="1"/>
            <p:custDataLst>
              <p:tags r:id="rId2"/>
            </p:custDataLst>
          </p:nvPr>
        </p:nvSpPr>
        <p:spPr>
          <a:xfrm>
            <a:off x="-264405" y="1189795"/>
            <a:ext cx="9331286" cy="5356860"/>
          </a:xfrm>
        </p:spPr>
        <p:txBody>
          <a:bodyPr/>
          <a:lstStyle/>
          <a:p>
            <a:pPr marL="914400" indent="-457200">
              <a:spcBef>
                <a:spcPts val="0"/>
              </a:spcBef>
              <a:spcAft>
                <a:spcPts val="1200"/>
              </a:spcAft>
              <a:buFont typeface="+mj-lt"/>
              <a:buAutoNum type="arabicPeriod"/>
            </a:pPr>
            <a:r>
              <a:rPr lang="fr-CA" sz="2000" dirty="0"/>
              <a:t>La Ville veut une date de mise en service commercial sûre et qu’elle estime que le RTG peut atteindre;</a:t>
            </a:r>
          </a:p>
          <a:p>
            <a:pPr marL="914400" indent="-457200">
              <a:spcBef>
                <a:spcPts val="0"/>
              </a:spcBef>
              <a:spcAft>
                <a:spcPts val="1200"/>
              </a:spcAft>
              <a:buFont typeface="+mj-lt"/>
              <a:buAutoNum type="arabicPeriod"/>
            </a:pPr>
            <a:r>
              <a:rPr lang="fr-CA" sz="2000" dirty="0"/>
              <a:t>Le RTG doit se concentrer sur l’achèvement des véhicules, un aspect crucial pour atteindre ce niveau de confiance élevé;</a:t>
            </a:r>
          </a:p>
          <a:p>
            <a:pPr marL="914400" indent="-457200">
              <a:spcBef>
                <a:spcPts val="0"/>
              </a:spcBef>
              <a:spcAft>
                <a:spcPts val="1200"/>
              </a:spcAft>
              <a:buFont typeface="+mj-lt"/>
              <a:buAutoNum type="arabicPeriod"/>
            </a:pPr>
            <a:r>
              <a:rPr lang="fr-CA" sz="2000" dirty="0"/>
              <a:t>Le RTG doit présenter un plan solide et très convaincant assorti de détails précis relatifs à l’achèvement des véhicules avant que la Ville puisse accepter une date de mise en service commercial;</a:t>
            </a:r>
          </a:p>
          <a:p>
            <a:pPr marL="914400" indent="-457200">
              <a:spcBef>
                <a:spcPts val="0"/>
              </a:spcBef>
              <a:spcAft>
                <a:spcPts val="1200"/>
              </a:spcAft>
              <a:buFont typeface="+mj-lt"/>
              <a:buAutoNum type="arabicPeriod"/>
            </a:pPr>
            <a:r>
              <a:rPr lang="fr-CA" sz="2000" dirty="0"/>
              <a:t>Lorsqu’une date de mise en service commercial sûre selon la Ville lui sera fournie, nous aurons besoin de quatre semaines pour les derniers préparatifs en vue du lancement pour nos usagers; et,</a:t>
            </a:r>
          </a:p>
          <a:p>
            <a:pPr marL="914400" indent="-457200">
              <a:buFont typeface="+mj-lt"/>
              <a:buAutoNum type="arabicPeriod"/>
            </a:pPr>
            <a:r>
              <a:rPr lang="fr-CA" sz="2000" dirty="0"/>
              <a:t>Un rappel que le lancement du train :</a:t>
            </a:r>
          </a:p>
          <a:p>
            <a:pPr lvl="1">
              <a:buFont typeface="Wingdings" panose="05000000000000000000" pitchFamily="2" charset="2"/>
              <a:buChar char="Ø"/>
            </a:pPr>
            <a:r>
              <a:rPr lang="fr-CA" sz="2000" dirty="0"/>
              <a:t>inclut des modifications complexes aux circuits d’autobus dans l’ensemble du réseau;</a:t>
            </a:r>
          </a:p>
          <a:p>
            <a:pPr lvl="1">
              <a:buFont typeface="Wingdings" panose="05000000000000000000" pitchFamily="2" charset="2"/>
              <a:buChar char="Ø"/>
            </a:pPr>
            <a:r>
              <a:rPr lang="fr-CA" sz="2000" dirty="0"/>
              <a:t>touche 240 000 usagers par jour (75 % des usagers).</a:t>
            </a:r>
          </a:p>
          <a:p>
            <a:pPr marL="971550" indent="-514350">
              <a:spcBef>
                <a:spcPts val="0"/>
              </a:spcBef>
              <a:spcAft>
                <a:spcPts val="1200"/>
              </a:spcAft>
              <a:buFont typeface="+mj-lt"/>
              <a:buAutoNum type="arabicPeriod"/>
            </a:pPr>
            <a:endParaRPr lang="fr-CA" sz="2200" dirty="0"/>
          </a:p>
        </p:txBody>
      </p:sp>
    </p:spTree>
    <p:extLst>
      <p:ext uri="{BB962C8B-B14F-4D97-AF65-F5344CB8AC3E}">
        <p14:creationId xmlns:p14="http://schemas.microsoft.com/office/powerpoint/2010/main" val="2823850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51431-529A-403B-96EC-B7AA37A5C1F8}"/>
              </a:ext>
            </a:extLst>
          </p:cNvPr>
          <p:cNvSpPr>
            <a:spLocks noGrp="1"/>
          </p:cNvSpPr>
          <p:nvPr>
            <p:ph type="title"/>
            <p:custDataLst>
              <p:tags r:id="rId1"/>
            </p:custDataLst>
          </p:nvPr>
        </p:nvSpPr>
        <p:spPr>
          <a:xfrm>
            <a:off x="0" y="0"/>
            <a:ext cx="9144000" cy="1143000"/>
          </a:xfrm>
        </p:spPr>
        <p:txBody>
          <a:bodyPr/>
          <a:lstStyle/>
          <a:p>
            <a:r>
              <a:rPr dirty="0"/>
              <a:t>Date d'échéance du projet</a:t>
            </a:r>
            <a:endParaRPr lang="fr-CA" sz="2800" i="1" dirty="0"/>
          </a:p>
        </p:txBody>
      </p:sp>
      <p:sp>
        <p:nvSpPr>
          <p:cNvPr id="5" name="Content Placeholder 4">
            <a:extLst>
              <a:ext uri="{FF2B5EF4-FFF2-40B4-BE49-F238E27FC236}">
                <a16:creationId xmlns:a16="http://schemas.microsoft.com/office/drawing/2014/main" id="{2664ADD9-2D12-4867-AA1C-37552DAB98AE}"/>
              </a:ext>
            </a:extLst>
          </p:cNvPr>
          <p:cNvSpPr>
            <a:spLocks noGrp="1"/>
          </p:cNvSpPr>
          <p:nvPr>
            <p:ph idx="1"/>
            <p:custDataLst>
              <p:tags r:id="rId2"/>
            </p:custDataLst>
          </p:nvPr>
        </p:nvSpPr>
        <p:spPr>
          <a:xfrm>
            <a:off x="-187287" y="1269694"/>
            <a:ext cx="9052560" cy="4865712"/>
          </a:xfrm>
        </p:spPr>
        <p:txBody>
          <a:bodyPr/>
          <a:lstStyle/>
          <a:p>
            <a:pPr>
              <a:spcBef>
                <a:spcPts val="0"/>
              </a:spcBef>
              <a:spcAft>
                <a:spcPts val="1200"/>
              </a:spcAft>
            </a:pPr>
            <a:r>
              <a:rPr lang="fr-CA" sz="2200" dirty="0"/>
              <a:t>Le 24 mai 2019 marquait la date d’échéance du projet de TLR, qui tombe exactement 12 mois après la date de mise en service commercial indiquée dans le contrat;</a:t>
            </a:r>
          </a:p>
          <a:p>
            <a:pPr>
              <a:spcBef>
                <a:spcPts val="0"/>
              </a:spcBef>
              <a:spcAft>
                <a:spcPts val="1200"/>
              </a:spcAft>
            </a:pPr>
            <a:r>
              <a:rPr lang="fr-CA" sz="2200" dirty="0"/>
              <a:t>La date d’échéance du projet est une étape importante prévue dans le contrat puisqu’elle permet à la Ville de prendre d’autres recours contractuels;</a:t>
            </a:r>
          </a:p>
          <a:p>
            <a:pPr>
              <a:spcBef>
                <a:spcPts val="0"/>
              </a:spcBef>
              <a:spcAft>
                <a:spcPts val="1200"/>
              </a:spcAft>
            </a:pPr>
            <a:r>
              <a:rPr lang="fr-CA" sz="2200" dirty="0"/>
              <a:t>La Ville conserve tous ses droits et dispose toujours de tous les recours en vertu de l’entente de projet, y compris les dispositions afférentes à la date d’échéance; et,</a:t>
            </a:r>
          </a:p>
          <a:p>
            <a:pPr>
              <a:spcBef>
                <a:spcPts val="0"/>
              </a:spcBef>
              <a:spcAft>
                <a:spcPts val="1200"/>
              </a:spcAft>
            </a:pPr>
            <a:r>
              <a:rPr lang="fr-CA" sz="2200" dirty="0"/>
              <a:t>Comme indiqué dans les mises à jour précédentes présentées au Conseil, la Ville n’a émis aucun paiement au RTG et elle continue de comptabiliser tous les coûts qui seront déduits des paiements qui n’ont pas encore été versés au RTG.</a:t>
            </a:r>
          </a:p>
          <a:p>
            <a:endParaRPr lang="fr-CA" dirty="0"/>
          </a:p>
        </p:txBody>
      </p:sp>
    </p:spTree>
    <p:extLst>
      <p:ext uri="{BB962C8B-B14F-4D97-AF65-F5344CB8AC3E}">
        <p14:creationId xmlns:p14="http://schemas.microsoft.com/office/powerpoint/2010/main" val="3635093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51431-529A-403B-96EC-B7AA37A5C1F8}"/>
              </a:ext>
            </a:extLst>
          </p:cNvPr>
          <p:cNvSpPr>
            <a:spLocks noGrp="1"/>
          </p:cNvSpPr>
          <p:nvPr>
            <p:ph type="title"/>
            <p:custDataLst>
              <p:tags r:id="rId1"/>
            </p:custDataLst>
          </p:nvPr>
        </p:nvSpPr>
        <p:spPr>
          <a:xfrm>
            <a:off x="0" y="0"/>
            <a:ext cx="9144000" cy="808246"/>
          </a:xfrm>
        </p:spPr>
        <p:txBody>
          <a:bodyPr/>
          <a:lstStyle/>
          <a:p>
            <a:r>
              <a:rPr dirty="0"/>
              <a:t>Gel des tarifs</a:t>
            </a:r>
            <a:endParaRPr lang="fr-CA" dirty="0"/>
          </a:p>
        </p:txBody>
      </p:sp>
      <p:sp>
        <p:nvSpPr>
          <p:cNvPr id="5" name="Content Placeholder 4">
            <a:extLst>
              <a:ext uri="{FF2B5EF4-FFF2-40B4-BE49-F238E27FC236}">
                <a16:creationId xmlns:a16="http://schemas.microsoft.com/office/drawing/2014/main" id="{2664ADD9-2D12-4867-AA1C-37552DAB98AE}"/>
              </a:ext>
            </a:extLst>
          </p:cNvPr>
          <p:cNvSpPr>
            <a:spLocks noGrp="1"/>
          </p:cNvSpPr>
          <p:nvPr>
            <p:ph idx="1"/>
            <p:custDataLst>
              <p:tags r:id="rId2"/>
            </p:custDataLst>
          </p:nvPr>
        </p:nvSpPr>
        <p:spPr>
          <a:xfrm>
            <a:off x="0" y="645407"/>
            <a:ext cx="9144000" cy="4865712"/>
          </a:xfrm>
        </p:spPr>
        <p:txBody>
          <a:bodyPr/>
          <a:lstStyle/>
          <a:p>
            <a:pPr>
              <a:spcBef>
                <a:spcPts val="0"/>
              </a:spcBef>
              <a:spcAft>
                <a:spcPts val="1800"/>
              </a:spcAft>
            </a:pPr>
            <a:r>
              <a:rPr lang="fr-CA" sz="2000" dirty="0"/>
              <a:t>Outre l’approbation du budget et du gel des tarifs jusqu’au 1</a:t>
            </a:r>
            <a:r>
              <a:rPr lang="fr-CA" sz="2000" baseline="30000" dirty="0"/>
              <a:t>er</a:t>
            </a:r>
            <a:r>
              <a:rPr lang="fr-CA" sz="2000" dirty="0"/>
              <a:t> juillet 2019, le Conseil a demandé au personnel de lui indiquer les coûts qu’entrainerait la prolongation du gel des tarifs si la date du lancement était retardée;</a:t>
            </a:r>
          </a:p>
          <a:p>
            <a:pPr>
              <a:spcBef>
                <a:spcPts val="0"/>
              </a:spcBef>
              <a:spcAft>
                <a:spcPts val="1200"/>
              </a:spcAft>
            </a:pPr>
            <a:r>
              <a:rPr lang="fr-CA" sz="2000" dirty="0"/>
              <a:t>Le retard aurait une incidence sur :</a:t>
            </a:r>
          </a:p>
          <a:p>
            <a:pPr lvl="1">
              <a:spcBef>
                <a:spcPts val="0"/>
              </a:spcBef>
              <a:spcAft>
                <a:spcPts val="1200"/>
              </a:spcAft>
            </a:pPr>
            <a:r>
              <a:rPr lang="fr-CA" sz="2000" dirty="0"/>
              <a:t>La hausse des tarifs approuvée dans le budget 2019; et</a:t>
            </a:r>
          </a:p>
          <a:p>
            <a:pPr lvl="1">
              <a:spcBef>
                <a:spcPts val="0"/>
              </a:spcBef>
              <a:spcAft>
                <a:spcPts val="1200"/>
              </a:spcAft>
            </a:pPr>
            <a:r>
              <a:rPr lang="fr-CA" sz="2000" dirty="0"/>
              <a:t>La réduction du prix des jetons de taxi pour les usagers de Para Transpo.</a:t>
            </a:r>
          </a:p>
          <a:p>
            <a:pPr>
              <a:spcBef>
                <a:spcPts val="0"/>
              </a:spcBef>
              <a:spcAft>
                <a:spcPts val="1200"/>
              </a:spcAft>
            </a:pPr>
            <a:r>
              <a:rPr lang="fr-CA" sz="2000" dirty="0"/>
              <a:t>Un retard jusqu’au 1</a:t>
            </a:r>
            <a:r>
              <a:rPr lang="fr-CA" sz="2000" baseline="30000" dirty="0"/>
              <a:t>er</a:t>
            </a:r>
            <a:r>
              <a:rPr lang="fr-CA" sz="2000" dirty="0"/>
              <a:t> août coûterait 320 000 $</a:t>
            </a:r>
          </a:p>
          <a:p>
            <a:pPr>
              <a:spcBef>
                <a:spcPts val="0"/>
              </a:spcBef>
              <a:spcAft>
                <a:spcPts val="1200"/>
              </a:spcAft>
            </a:pPr>
            <a:r>
              <a:rPr lang="fr-CA" sz="2000" dirty="0"/>
              <a:t>Un retard jusqu’au 1</a:t>
            </a:r>
            <a:r>
              <a:rPr lang="fr-CA" sz="2000" baseline="30000" dirty="0"/>
              <a:t>er</a:t>
            </a:r>
            <a:r>
              <a:rPr lang="fr-CA" sz="2000" dirty="0"/>
              <a:t> septembre coûterait 600 000 $</a:t>
            </a:r>
          </a:p>
          <a:p>
            <a:pPr>
              <a:spcBef>
                <a:spcPts val="0"/>
              </a:spcBef>
              <a:spcAft>
                <a:spcPts val="1200"/>
              </a:spcAft>
            </a:pPr>
            <a:r>
              <a:rPr lang="fr-CA" sz="2000" dirty="0"/>
              <a:t>Une décision à la réunion du Conseil du 12 juin prochain permettrait de maintenir les tarifs à leur seuil actuel après le 1</a:t>
            </a:r>
            <a:r>
              <a:rPr lang="fr-CA" sz="2000" baseline="30000" dirty="0"/>
              <a:t>er</a:t>
            </a:r>
            <a:r>
              <a:rPr lang="fr-CA" sz="2000" dirty="0"/>
              <a:t> juillet (les laissez-passer mensuels de juillet sont mis en vente le 16 juin); et,</a:t>
            </a:r>
          </a:p>
          <a:p>
            <a:pPr>
              <a:spcBef>
                <a:spcPts val="0"/>
              </a:spcBef>
              <a:spcAft>
                <a:spcPts val="1200"/>
              </a:spcAft>
            </a:pPr>
            <a:r>
              <a:rPr lang="fr-CA" sz="2000" dirty="0"/>
              <a:t>Le coût de ce gel additionnel des tarifs sera déduit du paiement du RTG.</a:t>
            </a:r>
          </a:p>
          <a:p>
            <a:pPr>
              <a:spcBef>
                <a:spcPts val="0"/>
              </a:spcBef>
              <a:spcAft>
                <a:spcPts val="1200"/>
              </a:spcAft>
            </a:pPr>
            <a:endParaRPr lang="fr-CA" sz="2400" dirty="0"/>
          </a:p>
        </p:txBody>
      </p:sp>
    </p:spTree>
    <p:extLst>
      <p:ext uri="{BB962C8B-B14F-4D97-AF65-F5344CB8AC3E}">
        <p14:creationId xmlns:p14="http://schemas.microsoft.com/office/powerpoint/2010/main" val="2384209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51431-529A-403B-96EC-B7AA37A5C1F8}"/>
              </a:ext>
            </a:extLst>
          </p:cNvPr>
          <p:cNvSpPr>
            <a:spLocks noGrp="1"/>
          </p:cNvSpPr>
          <p:nvPr>
            <p:ph type="title"/>
            <p:custDataLst>
              <p:tags r:id="rId1"/>
            </p:custDataLst>
          </p:nvPr>
        </p:nvSpPr>
        <p:spPr>
          <a:xfrm>
            <a:off x="0" y="-1"/>
            <a:ext cx="9144000" cy="1248697"/>
          </a:xfrm>
        </p:spPr>
        <p:txBody>
          <a:bodyPr/>
          <a:lstStyle/>
          <a:p>
            <a:r>
              <a:rPr lang="en-CA" dirty="0"/>
              <a:t>Préparatifs de la Ville </a:t>
            </a:r>
            <a:endParaRPr lang="fr-CA" dirty="0"/>
          </a:p>
        </p:txBody>
      </p:sp>
      <p:sp>
        <p:nvSpPr>
          <p:cNvPr id="3" name="Content Placeholder 2">
            <a:extLst>
              <a:ext uri="{FF2B5EF4-FFF2-40B4-BE49-F238E27FC236}">
                <a16:creationId xmlns:a16="http://schemas.microsoft.com/office/drawing/2014/main" id="{A259F893-9E86-40A6-A70D-6828A921C9DC}"/>
              </a:ext>
            </a:extLst>
          </p:cNvPr>
          <p:cNvSpPr>
            <a:spLocks noGrp="1"/>
          </p:cNvSpPr>
          <p:nvPr>
            <p:ph idx="1"/>
            <p:custDataLst>
              <p:tags r:id="rId2"/>
            </p:custDataLst>
          </p:nvPr>
        </p:nvSpPr>
        <p:spPr>
          <a:xfrm>
            <a:off x="0" y="1485572"/>
            <a:ext cx="8786813" cy="2408002"/>
          </a:xfrm>
        </p:spPr>
        <p:txBody>
          <a:bodyPr/>
          <a:lstStyle/>
          <a:p>
            <a:pPr marL="1257300">
              <a:spcBef>
                <a:spcPts val="0"/>
              </a:spcBef>
              <a:spcAft>
                <a:spcPts val="1200"/>
              </a:spcAft>
            </a:pPr>
            <a:r>
              <a:rPr lang="fr-CA" sz="2400" dirty="0"/>
              <a:t>Formation opérationnelle du personnel et exercices;</a:t>
            </a:r>
          </a:p>
          <a:p>
            <a:pPr marL="1257300">
              <a:spcBef>
                <a:spcPts val="0"/>
              </a:spcBef>
              <a:spcAft>
                <a:spcPts val="1200"/>
              </a:spcAft>
            </a:pPr>
            <a:r>
              <a:rPr lang="en-US" sz="2400" dirty="0"/>
              <a:t>Planification autobus/train et modifications de service; et,</a:t>
            </a:r>
          </a:p>
          <a:p>
            <a:pPr marL="1257300">
              <a:spcBef>
                <a:spcPts val="0"/>
              </a:spcBef>
              <a:spcAft>
                <a:spcPts val="1200"/>
              </a:spcAft>
            </a:pPr>
            <a:r>
              <a:rPr lang="fr-CA" sz="2400" dirty="0"/>
              <a:t>La campagne Prêts pour l’O-Train se poursuit</a:t>
            </a:r>
            <a:r>
              <a:rPr lang="en-CA" sz="2400" dirty="0"/>
              <a:t>.</a:t>
            </a:r>
          </a:p>
          <a:p>
            <a:pPr marL="1714500">
              <a:spcBef>
                <a:spcPts val="0"/>
              </a:spcBef>
              <a:spcAft>
                <a:spcPts val="1200"/>
              </a:spcAft>
            </a:pPr>
            <a:endParaRPr lang="fr-CA" sz="2200" dirty="0"/>
          </a:p>
        </p:txBody>
      </p:sp>
    </p:spTree>
    <p:extLst>
      <p:ext uri="{BB962C8B-B14F-4D97-AF65-F5344CB8AC3E}">
        <p14:creationId xmlns:p14="http://schemas.microsoft.com/office/powerpoint/2010/main" val="2633360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4F592EF-B007-4206-A6C2-D63B1BC4FBA2}"/>
              </a:ext>
            </a:extLst>
          </p:cNvPr>
          <p:cNvSpPr>
            <a:spLocks noGrp="1"/>
          </p:cNvSpPr>
          <p:nvPr>
            <p:ph type="title"/>
            <p:custDataLst>
              <p:tags r:id="rId1"/>
            </p:custDataLst>
          </p:nvPr>
        </p:nvSpPr>
        <p:spPr>
          <a:xfrm>
            <a:off x="307911" y="5942676"/>
            <a:ext cx="3601616" cy="846499"/>
          </a:xfrm>
        </p:spPr>
        <p:txBody>
          <a:bodyPr/>
          <a:lstStyle/>
          <a:p>
            <a:pPr algn="l"/>
            <a:r>
              <a:rPr lang="en-CA" i="1" dirty="0"/>
              <a:t>Des questions?</a:t>
            </a:r>
            <a:endParaRPr lang="fr-CA" i="1" dirty="0"/>
          </a:p>
        </p:txBody>
      </p:sp>
      <p:pic>
        <p:nvPicPr>
          <p:cNvPr id="4" name="Picture 3">
            <a:extLst>
              <a:ext uri="{FF2B5EF4-FFF2-40B4-BE49-F238E27FC236}">
                <a16:creationId xmlns:a16="http://schemas.microsoft.com/office/drawing/2014/main" id="{A91319E0-4609-4722-B379-0324F5D474F8}"/>
              </a:ext>
            </a:extLst>
          </p:cNvPr>
          <p:cNvPicPr>
            <a:picLocks noChangeAspect="1"/>
          </p:cNvPicPr>
          <p:nvPr>
            <p:custDataLst>
              <p:tags r:id="rId2"/>
            </p:custDataLst>
          </p:nvPr>
        </p:nvPicPr>
        <p:blipFill rotWithShape="1">
          <a:blip r:embed="rId5" cstate="print">
            <a:extLst>
              <a:ext uri="{28A0092B-C50C-407E-A947-70E740481C1C}">
                <a14:useLocalDpi xmlns:a14="http://schemas.microsoft.com/office/drawing/2010/main" val="0"/>
              </a:ext>
            </a:extLst>
          </a:blip>
          <a:srcRect l="2334" b="4119"/>
          <a:stretch/>
        </p:blipFill>
        <p:spPr>
          <a:xfrm>
            <a:off x="-19512" y="0"/>
            <a:ext cx="9163512" cy="5996940"/>
          </a:xfrm>
          <a:prstGeom prst="rect">
            <a:avLst/>
          </a:prstGeom>
        </p:spPr>
      </p:pic>
    </p:spTree>
    <p:extLst>
      <p:ext uri="{BB962C8B-B14F-4D97-AF65-F5344CB8AC3E}">
        <p14:creationId xmlns:p14="http://schemas.microsoft.com/office/powerpoint/2010/main" val="2903361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51431-529A-403B-96EC-B7AA37A5C1F8}"/>
              </a:ext>
            </a:extLst>
          </p:cNvPr>
          <p:cNvSpPr>
            <a:spLocks noGrp="1"/>
          </p:cNvSpPr>
          <p:nvPr>
            <p:ph type="title"/>
            <p:custDataLst>
              <p:tags r:id="rId1"/>
            </p:custDataLst>
          </p:nvPr>
        </p:nvSpPr>
        <p:spPr>
          <a:xfrm>
            <a:off x="0" y="0"/>
            <a:ext cx="9144000" cy="1143000"/>
          </a:xfrm>
        </p:spPr>
        <p:txBody>
          <a:bodyPr/>
          <a:lstStyle/>
          <a:p>
            <a:r>
              <a:rPr dirty="0"/>
              <a:t>État du projet</a:t>
            </a:r>
            <a:endParaRPr lang="fr-CA" dirty="0"/>
          </a:p>
        </p:txBody>
      </p:sp>
      <p:sp>
        <p:nvSpPr>
          <p:cNvPr id="3" name="Content Placeholder 2">
            <a:extLst>
              <a:ext uri="{FF2B5EF4-FFF2-40B4-BE49-F238E27FC236}">
                <a16:creationId xmlns:a16="http://schemas.microsoft.com/office/drawing/2014/main" id="{A259F893-9E86-40A6-A70D-6828A921C9DC}"/>
              </a:ext>
            </a:extLst>
          </p:cNvPr>
          <p:cNvSpPr>
            <a:spLocks noGrp="1"/>
          </p:cNvSpPr>
          <p:nvPr>
            <p:ph idx="1"/>
            <p:custDataLst>
              <p:tags r:id="rId2"/>
            </p:custDataLst>
          </p:nvPr>
        </p:nvSpPr>
        <p:spPr>
          <a:xfrm>
            <a:off x="-272143" y="1174579"/>
            <a:ext cx="9339943" cy="5296002"/>
          </a:xfrm>
        </p:spPr>
        <p:txBody>
          <a:bodyPr/>
          <a:lstStyle/>
          <a:p>
            <a:pPr>
              <a:spcBef>
                <a:spcPts val="0"/>
              </a:spcBef>
              <a:spcAft>
                <a:spcPts val="1200"/>
              </a:spcAft>
            </a:pPr>
            <a:r>
              <a:rPr lang="fr-CA" sz="2200" dirty="0"/>
              <a:t>À la suite de la décision du certificateur indépendant concernant l’avis d’achèvement substantiel des travaux du RTG, un atelier auquel participaient le RTG, le personnel de la Ville et des experts-conseils en transport ferroviaire a eu lieu pour :</a:t>
            </a:r>
          </a:p>
          <a:p>
            <a:pPr lvl="1">
              <a:spcBef>
                <a:spcPts val="0"/>
              </a:spcBef>
              <a:spcAft>
                <a:spcPts val="1200"/>
              </a:spcAft>
            </a:pPr>
            <a:r>
              <a:rPr lang="fr-CA" sz="2200" dirty="0"/>
              <a:t>discuter de la lettre d’opinion de la Ville sur l’achèvement substantiel des travaux et de la décision rendue par le certificateur indépendant;</a:t>
            </a:r>
          </a:p>
          <a:p>
            <a:pPr lvl="1">
              <a:spcBef>
                <a:spcPts val="0"/>
              </a:spcBef>
              <a:spcAft>
                <a:spcPts val="1200"/>
              </a:spcAft>
            </a:pPr>
            <a:r>
              <a:rPr lang="fr-CA" sz="2200" dirty="0"/>
              <a:t>exposer en détail les progrès réalisés par RTG depuis le dépôt de son avis; et,</a:t>
            </a:r>
          </a:p>
          <a:p>
            <a:pPr lvl="1">
              <a:spcBef>
                <a:spcPts val="0"/>
              </a:spcBef>
              <a:spcAft>
                <a:spcPts val="1200"/>
              </a:spcAft>
            </a:pPr>
            <a:r>
              <a:rPr lang="fr-CA" sz="2200" dirty="0"/>
              <a:t>discuter des travaux en cours et confirmer les prochaines étapes.</a:t>
            </a:r>
          </a:p>
          <a:p>
            <a:pPr>
              <a:spcBef>
                <a:spcPts val="0"/>
              </a:spcBef>
              <a:spcAft>
                <a:spcPts val="1200"/>
              </a:spcAft>
            </a:pPr>
            <a:r>
              <a:rPr lang="fr-CA" sz="2200" dirty="0"/>
              <a:t>La rencontre a été productive et les travaux qui restent à faire pour atteindre le stade d’achèvement substantiel ont fait consensus. </a:t>
            </a:r>
          </a:p>
        </p:txBody>
      </p:sp>
    </p:spTree>
    <p:extLst>
      <p:ext uri="{BB962C8B-B14F-4D97-AF65-F5344CB8AC3E}">
        <p14:creationId xmlns:p14="http://schemas.microsoft.com/office/powerpoint/2010/main" val="2119666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51431-529A-403B-96EC-B7AA37A5C1F8}"/>
              </a:ext>
            </a:extLst>
          </p:cNvPr>
          <p:cNvSpPr>
            <a:spLocks noGrp="1"/>
          </p:cNvSpPr>
          <p:nvPr>
            <p:ph type="title"/>
            <p:custDataLst>
              <p:tags r:id="rId1"/>
            </p:custDataLst>
          </p:nvPr>
        </p:nvSpPr>
        <p:spPr>
          <a:xfrm>
            <a:off x="0" y="0"/>
            <a:ext cx="9144000" cy="1143000"/>
          </a:xfrm>
        </p:spPr>
        <p:txBody>
          <a:bodyPr/>
          <a:lstStyle/>
          <a:p>
            <a:r>
              <a:rPr dirty="0"/>
              <a:t>État du projet</a:t>
            </a:r>
            <a:r>
              <a:rPr i="1" dirty="0"/>
              <a:t> (suite)</a:t>
            </a:r>
            <a:endParaRPr lang="fr-CA" sz="2800" i="1" dirty="0"/>
          </a:p>
        </p:txBody>
      </p:sp>
      <p:sp>
        <p:nvSpPr>
          <p:cNvPr id="3" name="Content Placeholder 2">
            <a:extLst>
              <a:ext uri="{FF2B5EF4-FFF2-40B4-BE49-F238E27FC236}">
                <a16:creationId xmlns:a16="http://schemas.microsoft.com/office/drawing/2014/main" id="{A259F893-9E86-40A6-A70D-6828A921C9DC}"/>
              </a:ext>
            </a:extLst>
          </p:cNvPr>
          <p:cNvSpPr>
            <a:spLocks noGrp="1"/>
          </p:cNvSpPr>
          <p:nvPr>
            <p:ph idx="1"/>
            <p:custDataLst>
              <p:tags r:id="rId2"/>
            </p:custDataLst>
          </p:nvPr>
        </p:nvSpPr>
        <p:spPr>
          <a:xfrm>
            <a:off x="0" y="1174579"/>
            <a:ext cx="9144000" cy="5296002"/>
          </a:xfrm>
        </p:spPr>
        <p:txBody>
          <a:bodyPr/>
          <a:lstStyle/>
          <a:p>
            <a:pPr>
              <a:spcBef>
                <a:spcPts val="0"/>
              </a:spcBef>
              <a:spcAft>
                <a:spcPts val="1200"/>
              </a:spcAft>
            </a:pPr>
            <a:r>
              <a:rPr lang="fr-CA" sz="2200" dirty="0"/>
              <a:t>Après la tenue de l’atelier, la Ville d’Ottawa a reçu, le mardi 21 mai 2019 en après-midi, la réponse du RTG relative à la décision du certificateur indépendant concernant son avis d’achèvement substantiel pour la Ligne de la Confédération;</a:t>
            </a:r>
          </a:p>
          <a:p>
            <a:pPr>
              <a:spcBef>
                <a:spcPts val="0"/>
              </a:spcBef>
              <a:spcAft>
                <a:spcPts val="1200"/>
              </a:spcAft>
            </a:pPr>
            <a:r>
              <a:rPr lang="fr-CA" sz="2200" dirty="0"/>
              <a:t>La lettre présentait le point de vue du RTG relatif aux travaux à faire pour atteindre l’achèvement substantiel; et,</a:t>
            </a:r>
          </a:p>
          <a:p>
            <a:pPr>
              <a:spcBef>
                <a:spcPts val="0"/>
              </a:spcBef>
              <a:spcAft>
                <a:spcPts val="1200"/>
              </a:spcAft>
            </a:pPr>
            <a:r>
              <a:rPr lang="fr-CA" sz="2200" dirty="0"/>
              <a:t>La Ville travaille en étroite collaboration avec le RTG afin de confirmer son plan et son calendrier d’achèvement des travaux. </a:t>
            </a:r>
          </a:p>
        </p:txBody>
      </p:sp>
    </p:spTree>
    <p:extLst>
      <p:ext uri="{BB962C8B-B14F-4D97-AF65-F5344CB8AC3E}">
        <p14:creationId xmlns:p14="http://schemas.microsoft.com/office/powerpoint/2010/main" val="1669697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51431-529A-403B-96EC-B7AA37A5C1F8}"/>
              </a:ext>
            </a:extLst>
          </p:cNvPr>
          <p:cNvSpPr>
            <a:spLocks noGrp="1"/>
          </p:cNvSpPr>
          <p:nvPr>
            <p:ph type="title"/>
            <p:custDataLst>
              <p:tags r:id="rId1"/>
            </p:custDataLst>
          </p:nvPr>
        </p:nvSpPr>
        <p:spPr>
          <a:xfrm>
            <a:off x="0" y="175260"/>
            <a:ext cx="9144000" cy="1143000"/>
          </a:xfrm>
        </p:spPr>
        <p:txBody>
          <a:bodyPr/>
          <a:lstStyle/>
          <a:p>
            <a:r>
              <a:rPr lang="en-US" dirty="0"/>
              <a:t>Achèvement</a:t>
            </a:r>
            <a:r>
              <a:rPr dirty="0"/>
              <a:t> </a:t>
            </a:r>
            <a:r>
              <a:rPr lang="en-US" dirty="0"/>
              <a:t>substantiel</a:t>
            </a:r>
            <a:r>
              <a:rPr dirty="0"/>
              <a:t> - exigences en vertu de l'entente de projet</a:t>
            </a:r>
          </a:p>
        </p:txBody>
      </p:sp>
      <p:sp>
        <p:nvSpPr>
          <p:cNvPr id="5" name="Content Placeholder 4">
            <a:extLst>
              <a:ext uri="{FF2B5EF4-FFF2-40B4-BE49-F238E27FC236}">
                <a16:creationId xmlns:a16="http://schemas.microsoft.com/office/drawing/2014/main" id="{2664ADD9-2D12-4867-AA1C-37552DAB98AE}"/>
              </a:ext>
            </a:extLst>
          </p:cNvPr>
          <p:cNvSpPr>
            <a:spLocks noGrp="1"/>
          </p:cNvSpPr>
          <p:nvPr>
            <p:ph idx="1"/>
            <p:custDataLst>
              <p:tags r:id="rId2"/>
            </p:custDataLst>
          </p:nvPr>
        </p:nvSpPr>
        <p:spPr>
          <a:xfrm>
            <a:off x="-255224" y="1641788"/>
            <a:ext cx="8969566" cy="4865712"/>
          </a:xfrm>
        </p:spPr>
        <p:txBody>
          <a:bodyPr/>
          <a:lstStyle/>
          <a:p>
            <a:pPr>
              <a:spcBef>
                <a:spcPts val="0"/>
              </a:spcBef>
              <a:spcAft>
                <a:spcPts val="1200"/>
              </a:spcAft>
            </a:pPr>
            <a:r>
              <a:rPr lang="fr-CA" sz="2200" dirty="0"/>
              <a:t>Par achèvement substantiel des travaux, on entend que le projet est avancé au point où la construction et les essais sont effectivement terminés;</a:t>
            </a:r>
          </a:p>
          <a:p>
            <a:pPr>
              <a:spcBef>
                <a:spcPts val="0"/>
              </a:spcBef>
              <a:spcAft>
                <a:spcPts val="1200"/>
              </a:spcAft>
            </a:pPr>
            <a:r>
              <a:rPr lang="fr-CA" sz="2200" dirty="0"/>
              <a:t>La notion s’applique aux composantes fixes (stations, voies ferrées, etc.) et aux véhicules; et,</a:t>
            </a:r>
          </a:p>
          <a:p>
            <a:pPr>
              <a:spcBef>
                <a:spcPts val="0"/>
              </a:spcBef>
              <a:spcAft>
                <a:spcPts val="1200"/>
              </a:spcAft>
            </a:pPr>
            <a:r>
              <a:rPr lang="fr-CA" sz="2200" dirty="0"/>
              <a:t>Il ne doit pas y avoir de restrictions qui compromettent de façon importante la capacité de la Ville d’utiliser le réseau, ce qui comprend:</a:t>
            </a:r>
          </a:p>
          <a:p>
            <a:pPr lvl="1">
              <a:buFont typeface="Arial" panose="020B0604020202020204" pitchFamily="34" charset="0"/>
              <a:buChar char="‒"/>
            </a:pPr>
            <a:r>
              <a:rPr lang="fr-CA" sz="2200" dirty="0"/>
              <a:t>L’utilisation du réseau par le public et la Ville;</a:t>
            </a:r>
          </a:p>
          <a:p>
            <a:pPr lvl="1">
              <a:buFont typeface="Arial" panose="020B0604020202020204" pitchFamily="34" charset="0"/>
              <a:buChar char="‒"/>
            </a:pPr>
            <a:r>
              <a:rPr lang="fr-CA" sz="2200" dirty="0"/>
              <a:t>Les services d’entretien par RTM; et,</a:t>
            </a:r>
          </a:p>
          <a:p>
            <a:pPr lvl="1">
              <a:buFont typeface="Arial" panose="020B0604020202020204" pitchFamily="34" charset="0"/>
              <a:buChar char="‒"/>
            </a:pPr>
            <a:r>
              <a:rPr lang="fr-CA" sz="2200" dirty="0"/>
              <a:t>La sécurité et la circulation dans les aspects pertinents.</a:t>
            </a:r>
          </a:p>
          <a:p>
            <a:pPr>
              <a:spcBef>
                <a:spcPts val="0"/>
              </a:spcBef>
              <a:spcAft>
                <a:spcPts val="1200"/>
              </a:spcAft>
            </a:pPr>
            <a:endParaRPr lang="fr-CA" sz="2200" dirty="0"/>
          </a:p>
          <a:p>
            <a:endParaRPr lang="fr-CA" dirty="0"/>
          </a:p>
        </p:txBody>
      </p:sp>
    </p:spTree>
    <p:extLst>
      <p:ext uri="{BB962C8B-B14F-4D97-AF65-F5344CB8AC3E}">
        <p14:creationId xmlns:p14="http://schemas.microsoft.com/office/powerpoint/2010/main" val="1851881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51431-529A-403B-96EC-B7AA37A5C1F8}"/>
              </a:ext>
            </a:extLst>
          </p:cNvPr>
          <p:cNvSpPr>
            <a:spLocks noGrp="1"/>
          </p:cNvSpPr>
          <p:nvPr>
            <p:ph type="title"/>
            <p:custDataLst>
              <p:tags r:id="rId1"/>
            </p:custDataLst>
          </p:nvPr>
        </p:nvSpPr>
        <p:spPr>
          <a:xfrm>
            <a:off x="0" y="239688"/>
            <a:ext cx="9144000" cy="1143000"/>
          </a:xfrm>
        </p:spPr>
        <p:txBody>
          <a:bodyPr/>
          <a:lstStyle/>
          <a:p>
            <a:r>
              <a:rPr dirty="0"/>
              <a:t>Plan pour atteindre l'achèvement substantiel</a:t>
            </a:r>
            <a:endParaRPr lang="fr-CA" dirty="0"/>
          </a:p>
        </p:txBody>
      </p:sp>
      <p:sp>
        <p:nvSpPr>
          <p:cNvPr id="5" name="Content Placeholder 4">
            <a:extLst>
              <a:ext uri="{FF2B5EF4-FFF2-40B4-BE49-F238E27FC236}">
                <a16:creationId xmlns:a16="http://schemas.microsoft.com/office/drawing/2014/main" id="{2664ADD9-2D12-4867-AA1C-37552DAB98AE}"/>
              </a:ext>
            </a:extLst>
          </p:cNvPr>
          <p:cNvSpPr>
            <a:spLocks noGrp="1"/>
          </p:cNvSpPr>
          <p:nvPr>
            <p:ph idx="1"/>
            <p:custDataLst>
              <p:tags r:id="rId2"/>
            </p:custDataLst>
          </p:nvPr>
        </p:nvSpPr>
        <p:spPr>
          <a:xfrm>
            <a:off x="0" y="1615440"/>
            <a:ext cx="8976360" cy="4865712"/>
          </a:xfrm>
        </p:spPr>
        <p:txBody>
          <a:bodyPr/>
          <a:lstStyle/>
          <a:p>
            <a:pPr>
              <a:spcBef>
                <a:spcPts val="0"/>
              </a:spcBef>
              <a:spcAft>
                <a:spcPts val="1200"/>
              </a:spcAft>
            </a:pPr>
            <a:r>
              <a:rPr lang="fr-CA" sz="2200" dirty="0"/>
              <a:t>Le RTG et la Ville se sont entendus sur un plan, y compris les dates, le calendrier et l’achèvement de tous les éléments reliés aux</a:t>
            </a:r>
          </a:p>
          <a:p>
            <a:pPr marL="1597025" lvl="1" indent="-341313">
              <a:spcBef>
                <a:spcPts val="0"/>
              </a:spcBef>
              <a:spcAft>
                <a:spcPts val="1200"/>
              </a:spcAft>
            </a:pPr>
            <a:r>
              <a:rPr lang="fr-CA" sz="2200" dirty="0"/>
              <a:t>Stations;</a:t>
            </a:r>
          </a:p>
          <a:p>
            <a:pPr marL="1597025" lvl="1" indent="-341313">
              <a:spcBef>
                <a:spcPts val="0"/>
              </a:spcBef>
              <a:spcAft>
                <a:spcPts val="1200"/>
              </a:spcAft>
            </a:pPr>
            <a:r>
              <a:rPr lang="fr-CA" sz="2200" dirty="0"/>
              <a:t>Systèmes d’exploitation;</a:t>
            </a:r>
          </a:p>
          <a:p>
            <a:pPr marL="1597025" lvl="1" indent="-341313">
              <a:spcBef>
                <a:spcPts val="0"/>
              </a:spcBef>
              <a:spcAft>
                <a:spcPts val="1200"/>
              </a:spcAft>
            </a:pPr>
            <a:r>
              <a:rPr lang="fr-CA" sz="2200" dirty="0"/>
              <a:t>Programmes de sécurité;</a:t>
            </a:r>
          </a:p>
          <a:p>
            <a:pPr marL="1597025" lvl="1" indent="-341313">
              <a:spcBef>
                <a:spcPts val="0"/>
              </a:spcBef>
              <a:spcAft>
                <a:spcPts val="1200"/>
              </a:spcAft>
            </a:pPr>
            <a:r>
              <a:rPr lang="fr-CA" sz="2200" dirty="0"/>
              <a:t>Capacité sur le plan de l’entretien.</a:t>
            </a:r>
          </a:p>
          <a:p>
            <a:pPr>
              <a:spcBef>
                <a:spcPts val="0"/>
              </a:spcBef>
              <a:spcAft>
                <a:spcPts val="1200"/>
              </a:spcAft>
            </a:pPr>
            <a:r>
              <a:rPr lang="fr-CA" sz="2200" dirty="0"/>
              <a:t>La disponibilité opérationnelle des véhicules est la clé de l’achèvement.</a:t>
            </a:r>
          </a:p>
        </p:txBody>
      </p:sp>
    </p:spTree>
    <p:extLst>
      <p:ext uri="{BB962C8B-B14F-4D97-AF65-F5344CB8AC3E}">
        <p14:creationId xmlns:p14="http://schemas.microsoft.com/office/powerpoint/2010/main" val="1127573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51431-529A-403B-96EC-B7AA37A5C1F8}"/>
              </a:ext>
            </a:extLst>
          </p:cNvPr>
          <p:cNvSpPr>
            <a:spLocks noGrp="1"/>
          </p:cNvSpPr>
          <p:nvPr>
            <p:ph type="title"/>
            <p:custDataLst>
              <p:tags r:id="rId1"/>
            </p:custDataLst>
          </p:nvPr>
        </p:nvSpPr>
        <p:spPr>
          <a:xfrm>
            <a:off x="0" y="188368"/>
            <a:ext cx="9144000" cy="1269509"/>
          </a:xfrm>
        </p:spPr>
        <p:txBody>
          <a:bodyPr/>
          <a:lstStyle/>
          <a:p>
            <a:r>
              <a:rPr sz="3400" dirty="0"/>
              <a:t>Éléments à surveiller d'une importante cruciale pour l'entrée en service commerciale</a:t>
            </a:r>
            <a:endParaRPr lang="fr-CA" sz="3400" dirty="0"/>
          </a:p>
        </p:txBody>
      </p:sp>
      <p:sp>
        <p:nvSpPr>
          <p:cNvPr id="6" name="Content Placeholder 2">
            <a:extLst>
              <a:ext uri="{FF2B5EF4-FFF2-40B4-BE49-F238E27FC236}">
                <a16:creationId xmlns:a16="http://schemas.microsoft.com/office/drawing/2014/main" id="{A259F893-9E86-40A6-A70D-6828A921C9DC}"/>
              </a:ext>
            </a:extLst>
          </p:cNvPr>
          <p:cNvSpPr>
            <a:spLocks noGrp="1"/>
          </p:cNvSpPr>
          <p:nvPr>
            <p:ph idx="1"/>
            <p:custDataLst>
              <p:tags r:id="rId2"/>
            </p:custDataLst>
          </p:nvPr>
        </p:nvSpPr>
        <p:spPr>
          <a:xfrm>
            <a:off x="0" y="1520229"/>
            <a:ext cx="9144000" cy="5063451"/>
          </a:xfrm>
        </p:spPr>
        <p:txBody>
          <a:bodyPr/>
          <a:lstStyle/>
          <a:p>
            <a:pPr marL="685800" indent="-403225">
              <a:buFont typeface="+mj-lt"/>
              <a:buAutoNum type="arabicPeriod"/>
            </a:pPr>
            <a:r>
              <a:rPr lang="fr-CA" sz="2000" dirty="0">
                <a:solidFill>
                  <a:srgbClr val="FF0000"/>
                </a:solidFill>
              </a:rPr>
              <a:t>Disponibilité du parc de véhicules pour les exigences de service — démontrer la fiabilité</a:t>
            </a:r>
          </a:p>
          <a:p>
            <a:pPr marL="685800" indent="-403225">
              <a:buFont typeface="+mj-lt"/>
              <a:buAutoNum type="arabicPeriod"/>
            </a:pPr>
            <a:r>
              <a:rPr lang="fr-CA" sz="2000" dirty="0"/>
              <a:t>Permis d’occupation pour toutes les stations — achevé;</a:t>
            </a:r>
          </a:p>
          <a:p>
            <a:pPr marL="685800" indent="-403225">
              <a:buFont typeface="+mj-lt"/>
              <a:buAutoNum type="arabicPeriod"/>
            </a:pPr>
            <a:r>
              <a:rPr lang="fr-CA" sz="2000" dirty="0"/>
              <a:t>Essais du système de ventilation du tunnel — derniers essais;</a:t>
            </a:r>
          </a:p>
          <a:p>
            <a:pPr marL="685800" indent="-403225">
              <a:buFont typeface="+mj-lt"/>
              <a:buAutoNum type="arabicPeriod"/>
            </a:pPr>
            <a:r>
              <a:rPr lang="fr-CA" sz="2000" dirty="0"/>
              <a:t>Essai du système de contrôle des trains — derniers essais; </a:t>
            </a:r>
          </a:p>
          <a:p>
            <a:pPr marL="685800" indent="-403225">
              <a:buFont typeface="+mj-lt"/>
              <a:buAutoNum type="arabicPeriod"/>
            </a:pPr>
            <a:r>
              <a:rPr lang="fr-CA" sz="2000" dirty="0"/>
              <a:t>Systèmes de contrôle des opérations du transport en commun — derniers essais;</a:t>
            </a:r>
          </a:p>
          <a:p>
            <a:pPr marL="685800" indent="-403225">
              <a:buFont typeface="+mj-lt"/>
              <a:buAutoNum type="arabicPeriod"/>
            </a:pPr>
            <a:r>
              <a:rPr lang="fr-CA" sz="2000" dirty="0"/>
              <a:t>Système d’alimentation du tracé et des trains — derniers essais;</a:t>
            </a:r>
          </a:p>
          <a:p>
            <a:pPr marL="685800" indent="-403225">
              <a:buFont typeface="+mj-lt"/>
              <a:buAutoNum type="arabicPeriod"/>
            </a:pPr>
            <a:r>
              <a:rPr lang="fr-CA" sz="2000" dirty="0"/>
              <a:t>Assurance des systèmes de RTG — approbation de tous les documents exigés par le vérificateur de la sécurité de la Ville;</a:t>
            </a:r>
          </a:p>
          <a:p>
            <a:pPr marL="685800" indent="-403225">
              <a:buFont typeface="+mj-lt"/>
              <a:buAutoNum type="arabicPeriod"/>
            </a:pPr>
            <a:r>
              <a:rPr lang="fr-CA" sz="2000" dirty="0"/>
              <a:t>Mise en œuvre du plan d’entraînement à l’exploitation de bout en bout — démontrer la capacité des systèmes; et,</a:t>
            </a:r>
          </a:p>
          <a:p>
            <a:pPr marL="685800" indent="-403225">
              <a:buFont typeface="+mj-lt"/>
              <a:buAutoNum type="arabicPeriod"/>
            </a:pPr>
            <a:r>
              <a:rPr lang="fr-CA" sz="2000" dirty="0"/>
              <a:t>Opérations hivernales — derniers préparatifs.</a:t>
            </a:r>
          </a:p>
        </p:txBody>
      </p:sp>
    </p:spTree>
    <p:extLst>
      <p:ext uri="{BB962C8B-B14F-4D97-AF65-F5344CB8AC3E}">
        <p14:creationId xmlns:p14="http://schemas.microsoft.com/office/powerpoint/2010/main" val="472332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51431-529A-403B-96EC-B7AA37A5C1F8}"/>
              </a:ext>
            </a:extLst>
          </p:cNvPr>
          <p:cNvSpPr>
            <a:spLocks noGrp="1"/>
          </p:cNvSpPr>
          <p:nvPr>
            <p:ph type="title"/>
            <p:custDataLst>
              <p:tags r:id="rId1"/>
            </p:custDataLst>
          </p:nvPr>
        </p:nvSpPr>
        <p:spPr>
          <a:xfrm>
            <a:off x="0" y="0"/>
            <a:ext cx="9144000" cy="1269379"/>
          </a:xfrm>
        </p:spPr>
        <p:txBody>
          <a:bodyPr/>
          <a:lstStyle/>
          <a:p>
            <a:r>
              <a:rPr lang="fr-CA" dirty="0"/>
              <a:t>État des neuf éléments critiques</a:t>
            </a:r>
          </a:p>
        </p:txBody>
      </p:sp>
      <p:sp>
        <p:nvSpPr>
          <p:cNvPr id="3" name="Content Placeholder 2">
            <a:extLst>
              <a:ext uri="{FF2B5EF4-FFF2-40B4-BE49-F238E27FC236}">
                <a16:creationId xmlns:a16="http://schemas.microsoft.com/office/drawing/2014/main" id="{A259F893-9E86-40A6-A70D-6828A921C9DC}"/>
              </a:ext>
            </a:extLst>
          </p:cNvPr>
          <p:cNvSpPr>
            <a:spLocks noGrp="1"/>
          </p:cNvSpPr>
          <p:nvPr>
            <p:ph idx="1"/>
            <p:custDataLst>
              <p:tags r:id="rId2"/>
            </p:custDataLst>
          </p:nvPr>
        </p:nvSpPr>
        <p:spPr>
          <a:xfrm>
            <a:off x="0" y="1475061"/>
            <a:ext cx="9144000" cy="5296002"/>
          </a:xfrm>
        </p:spPr>
        <p:txBody>
          <a:bodyPr/>
          <a:lstStyle/>
          <a:p>
            <a:pPr marL="571500" indent="0">
              <a:spcBef>
                <a:spcPts val="0"/>
              </a:spcBef>
              <a:spcAft>
                <a:spcPts val="1800"/>
              </a:spcAft>
              <a:buNone/>
            </a:pPr>
            <a:r>
              <a:rPr lang="fr-CA" sz="2400" dirty="0"/>
              <a:t>Si le RTG exécute son plan en ce qui a trait à tous les éléments, y compris la fiabilité de l’ensemble du parc de véhicules et l’achèvement des travaux à faire, le RTG pourra déposer à nouveau un avis d’achèvement substantiel. </a:t>
            </a:r>
          </a:p>
          <a:p>
            <a:pPr marL="1371600" indent="0">
              <a:spcBef>
                <a:spcPts val="0"/>
              </a:spcBef>
              <a:spcAft>
                <a:spcPts val="1200"/>
              </a:spcAft>
              <a:buNone/>
            </a:pPr>
            <a:endParaRPr lang="fr-CA" sz="2200" dirty="0"/>
          </a:p>
        </p:txBody>
      </p:sp>
    </p:spTree>
    <p:extLst>
      <p:ext uri="{BB962C8B-B14F-4D97-AF65-F5344CB8AC3E}">
        <p14:creationId xmlns:p14="http://schemas.microsoft.com/office/powerpoint/2010/main" val="686703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Rounded Corners 15">
            <a:extLst>
              <a:ext uri="{FF2B5EF4-FFF2-40B4-BE49-F238E27FC236}">
                <a16:creationId xmlns:a16="http://schemas.microsoft.com/office/drawing/2014/main" id="{581326BB-3D9F-4BEB-83F6-8234D05D16C6}"/>
              </a:ext>
            </a:extLst>
          </p:cNvPr>
          <p:cNvSpPr/>
          <p:nvPr>
            <p:custDataLst>
              <p:tags r:id="rId1"/>
            </p:custDataLst>
          </p:nvPr>
        </p:nvSpPr>
        <p:spPr>
          <a:xfrm>
            <a:off x="2894068" y="2421220"/>
            <a:ext cx="1857274" cy="1714189"/>
          </a:xfrm>
          <a:prstGeom prst="roundRect">
            <a:avLst/>
          </a:prstGeom>
          <a:solidFill>
            <a:srgbClr val="FFE593"/>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chemeClr val="tx1"/>
                </a:solidFill>
              </a:rPr>
              <a:t>Le certificateur indépendant fournit un rapport précisant les éléments à achever.</a:t>
            </a:r>
            <a:endParaRPr lang="fr-CA" sz="1600" dirty="0">
              <a:solidFill>
                <a:schemeClr val="tx1"/>
              </a:solidFill>
            </a:endParaRPr>
          </a:p>
        </p:txBody>
      </p:sp>
      <p:sp>
        <p:nvSpPr>
          <p:cNvPr id="2" name="Title 1">
            <a:extLst>
              <a:ext uri="{FF2B5EF4-FFF2-40B4-BE49-F238E27FC236}">
                <a16:creationId xmlns:a16="http://schemas.microsoft.com/office/drawing/2014/main" id="{5B651431-529A-403B-96EC-B7AA37A5C1F8}"/>
              </a:ext>
            </a:extLst>
          </p:cNvPr>
          <p:cNvSpPr>
            <a:spLocks noGrp="1"/>
          </p:cNvSpPr>
          <p:nvPr>
            <p:ph type="title"/>
            <p:custDataLst>
              <p:tags r:id="rId2"/>
            </p:custDataLst>
          </p:nvPr>
        </p:nvSpPr>
        <p:spPr>
          <a:xfrm>
            <a:off x="0" y="0"/>
            <a:ext cx="9144000" cy="1524380"/>
          </a:xfrm>
        </p:spPr>
        <p:txBody>
          <a:bodyPr/>
          <a:lstStyle/>
          <a:p>
            <a:r>
              <a:rPr dirty="0"/>
              <a:t>Processus de l'achèvement substantiel </a:t>
            </a:r>
            <a:endParaRPr lang="fr-CA" sz="2800" i="1" dirty="0"/>
          </a:p>
        </p:txBody>
      </p:sp>
      <p:sp>
        <p:nvSpPr>
          <p:cNvPr id="15" name="Rectangle: Rounded Corners 14">
            <a:extLst>
              <a:ext uri="{FF2B5EF4-FFF2-40B4-BE49-F238E27FC236}">
                <a16:creationId xmlns:a16="http://schemas.microsoft.com/office/drawing/2014/main" id="{D3B26B60-90A1-440F-90EE-C88DBFF5680A}"/>
              </a:ext>
            </a:extLst>
          </p:cNvPr>
          <p:cNvSpPr/>
          <p:nvPr>
            <p:custDataLst>
              <p:tags r:id="rId3"/>
            </p:custDataLst>
          </p:nvPr>
        </p:nvSpPr>
        <p:spPr>
          <a:xfrm>
            <a:off x="244137" y="2419870"/>
            <a:ext cx="2488591" cy="1714189"/>
          </a:xfrm>
          <a:prstGeom prst="roundRect">
            <a:avLst/>
          </a:prstGeom>
          <a:solidFill>
            <a:srgbClr val="FFE593"/>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chemeClr val="tx1"/>
                </a:solidFill>
              </a:rPr>
              <a:t>Le certificateur indépendant détermine que les conditions de l'achèvement substantiel </a:t>
            </a:r>
            <a:r>
              <a:rPr lang="en-CA" sz="1600" u="sng" dirty="0">
                <a:solidFill>
                  <a:schemeClr val="tx1"/>
                </a:solidFill>
              </a:rPr>
              <a:t>ne sont pas respectées</a:t>
            </a:r>
            <a:endParaRPr lang="fr-CA" sz="1600" dirty="0">
              <a:solidFill>
                <a:schemeClr val="tx1"/>
              </a:solidFill>
            </a:endParaRPr>
          </a:p>
        </p:txBody>
      </p:sp>
      <p:sp>
        <p:nvSpPr>
          <p:cNvPr id="16" name="Rectangle: Rounded Corners 15">
            <a:extLst>
              <a:ext uri="{FF2B5EF4-FFF2-40B4-BE49-F238E27FC236}">
                <a16:creationId xmlns:a16="http://schemas.microsoft.com/office/drawing/2014/main" id="{581326BB-3D9F-4BEB-83F6-8234D05D16C6}"/>
              </a:ext>
            </a:extLst>
          </p:cNvPr>
          <p:cNvSpPr/>
          <p:nvPr>
            <p:custDataLst>
              <p:tags r:id="rId4"/>
            </p:custDataLst>
          </p:nvPr>
        </p:nvSpPr>
        <p:spPr>
          <a:xfrm>
            <a:off x="4918163" y="2419868"/>
            <a:ext cx="1785153" cy="1714189"/>
          </a:xfrm>
          <a:prstGeom prst="roundRect">
            <a:avLst/>
          </a:prstGeom>
          <a:solidFill>
            <a:srgbClr val="FFE593"/>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chemeClr val="tx1"/>
                </a:solidFill>
              </a:rPr>
              <a:t>Le RTG fournit un plan de mesures correctives, un calendrier et un plan de mise en service.</a:t>
            </a:r>
            <a:endParaRPr lang="fr-CA" sz="1600" dirty="0">
              <a:solidFill>
                <a:schemeClr val="tx1"/>
              </a:solidFill>
            </a:endParaRPr>
          </a:p>
        </p:txBody>
      </p:sp>
      <p:sp>
        <p:nvSpPr>
          <p:cNvPr id="25" name="TextBox 24">
            <a:extLst>
              <a:ext uri="{FF2B5EF4-FFF2-40B4-BE49-F238E27FC236}">
                <a16:creationId xmlns:a16="http://schemas.microsoft.com/office/drawing/2014/main" id="{5F360636-1887-419B-AEF6-516F1DDC22A7}"/>
              </a:ext>
            </a:extLst>
          </p:cNvPr>
          <p:cNvSpPr txBox="1"/>
          <p:nvPr>
            <p:custDataLst>
              <p:tags r:id="rId5"/>
            </p:custDataLst>
          </p:nvPr>
        </p:nvSpPr>
        <p:spPr>
          <a:xfrm>
            <a:off x="3570764" y="1122664"/>
            <a:ext cx="2002471" cy="523220"/>
          </a:xfrm>
          <a:prstGeom prst="rect">
            <a:avLst/>
          </a:prstGeom>
          <a:noFill/>
        </p:spPr>
        <p:txBody>
          <a:bodyPr wrap="none" rtlCol="0">
            <a:spAutoFit/>
          </a:bodyPr>
          <a:lstStyle/>
          <a:p>
            <a:r>
              <a:rPr lang="en-CA" sz="2800" b="1" dirty="0"/>
              <a:t>Scénario 2</a:t>
            </a:r>
            <a:endParaRPr lang="fr-CA" sz="2800" b="1" dirty="0"/>
          </a:p>
        </p:txBody>
      </p:sp>
      <p:sp>
        <p:nvSpPr>
          <p:cNvPr id="34" name="Arrow: Right 18">
            <a:extLst>
              <a:ext uri="{FF2B5EF4-FFF2-40B4-BE49-F238E27FC236}">
                <a16:creationId xmlns:a16="http://schemas.microsoft.com/office/drawing/2014/main" id="{2523235C-73FE-4FD2-BFC6-95A8D6CEA873}"/>
              </a:ext>
            </a:extLst>
          </p:cNvPr>
          <p:cNvSpPr/>
          <p:nvPr>
            <p:custDataLst>
              <p:tags r:id="rId6"/>
            </p:custDataLst>
          </p:nvPr>
        </p:nvSpPr>
        <p:spPr>
          <a:xfrm>
            <a:off x="2680774" y="3172898"/>
            <a:ext cx="400103" cy="268179"/>
          </a:xfrm>
          <a:prstGeom prst="rightArrow">
            <a:avLst/>
          </a:prstGeom>
          <a:solidFill>
            <a:srgbClr val="EBEBFF"/>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Arrow: Right 18">
            <a:extLst>
              <a:ext uri="{FF2B5EF4-FFF2-40B4-BE49-F238E27FC236}">
                <a16:creationId xmlns:a16="http://schemas.microsoft.com/office/drawing/2014/main" id="{2523235C-73FE-4FD2-BFC6-95A8D6CEA873}"/>
              </a:ext>
            </a:extLst>
          </p:cNvPr>
          <p:cNvSpPr/>
          <p:nvPr>
            <p:custDataLst>
              <p:tags r:id="rId7"/>
            </p:custDataLst>
          </p:nvPr>
        </p:nvSpPr>
        <p:spPr>
          <a:xfrm>
            <a:off x="4682600" y="3177107"/>
            <a:ext cx="400103" cy="268861"/>
          </a:xfrm>
          <a:prstGeom prst="rightArrow">
            <a:avLst/>
          </a:prstGeom>
          <a:solidFill>
            <a:srgbClr val="EBEBFF"/>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p:cNvSpPr txBox="1"/>
          <p:nvPr>
            <p:custDataLst>
              <p:tags r:id="rId8"/>
            </p:custDataLst>
          </p:nvPr>
        </p:nvSpPr>
        <p:spPr>
          <a:xfrm>
            <a:off x="4861302" y="2041232"/>
            <a:ext cx="1868129" cy="369332"/>
          </a:xfrm>
          <a:prstGeom prst="rect">
            <a:avLst/>
          </a:prstGeom>
          <a:solidFill>
            <a:schemeClr val="bg1"/>
          </a:solidFill>
        </p:spPr>
        <p:txBody>
          <a:bodyPr wrap="square" rtlCol="0">
            <a:spAutoFit/>
          </a:bodyPr>
          <a:lstStyle/>
          <a:p>
            <a:pPr algn="ctr"/>
            <a:r>
              <a:rPr lang="en-US" b="1" dirty="0"/>
              <a:t>Jusqu'à 5 jours</a:t>
            </a:r>
          </a:p>
        </p:txBody>
      </p:sp>
      <p:sp>
        <p:nvSpPr>
          <p:cNvPr id="3" name="Oval 2">
            <a:extLst>
              <a:ext uri="{FF2B5EF4-FFF2-40B4-BE49-F238E27FC236}">
                <a16:creationId xmlns:a16="http://schemas.microsoft.com/office/drawing/2014/main" id="{B1F2DC30-86A6-425C-B272-8F60756F518C}"/>
              </a:ext>
            </a:extLst>
          </p:cNvPr>
          <p:cNvSpPr/>
          <p:nvPr>
            <p:custDataLst>
              <p:tags r:id="rId9"/>
            </p:custDataLst>
          </p:nvPr>
        </p:nvSpPr>
        <p:spPr>
          <a:xfrm>
            <a:off x="6684427" y="1762695"/>
            <a:ext cx="2326933" cy="2674620"/>
          </a:xfrm>
          <a:prstGeom prst="ellipse">
            <a:avLst/>
          </a:prstGeom>
          <a:solidFill>
            <a:srgbClr val="FFDDDD"/>
          </a:solid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Rounded Corners 4">
            <a:extLst>
              <a:ext uri="{FF2B5EF4-FFF2-40B4-BE49-F238E27FC236}">
                <a16:creationId xmlns:a16="http://schemas.microsoft.com/office/drawing/2014/main" id="{AB41251F-8505-4DAD-8616-5F231E238F4B}"/>
              </a:ext>
            </a:extLst>
          </p:cNvPr>
          <p:cNvSpPr/>
          <p:nvPr>
            <p:custDataLst>
              <p:tags r:id="rId10"/>
            </p:custDataLst>
          </p:nvPr>
        </p:nvSpPr>
        <p:spPr>
          <a:xfrm>
            <a:off x="7096699" y="2421220"/>
            <a:ext cx="1492114" cy="1714189"/>
          </a:xfrm>
          <a:prstGeom prst="roundRect">
            <a:avLst/>
          </a:prstGeom>
          <a:solidFill>
            <a:srgbClr val="FFFFBD"/>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Le RTG soumet un avis d'achèvement substantiel</a:t>
            </a:r>
            <a:endParaRPr lang="fr-CA" sz="1400" dirty="0">
              <a:solidFill>
                <a:schemeClr val="tx1"/>
              </a:solidFill>
            </a:endParaRPr>
          </a:p>
        </p:txBody>
      </p:sp>
      <p:sp>
        <p:nvSpPr>
          <p:cNvPr id="36" name="Arrow: Right 18">
            <a:extLst>
              <a:ext uri="{FF2B5EF4-FFF2-40B4-BE49-F238E27FC236}">
                <a16:creationId xmlns:a16="http://schemas.microsoft.com/office/drawing/2014/main" id="{2523235C-73FE-4FD2-BFC6-95A8D6CEA873}"/>
              </a:ext>
            </a:extLst>
          </p:cNvPr>
          <p:cNvSpPr/>
          <p:nvPr>
            <p:custDataLst>
              <p:tags r:id="rId11"/>
            </p:custDataLst>
          </p:nvPr>
        </p:nvSpPr>
        <p:spPr>
          <a:xfrm>
            <a:off x="6625417" y="3177107"/>
            <a:ext cx="609040" cy="307777"/>
          </a:xfrm>
          <a:prstGeom prst="rightArrow">
            <a:avLst/>
          </a:prstGeom>
          <a:solidFill>
            <a:srgbClr val="EBEBFF"/>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Box 37"/>
          <p:cNvSpPr txBox="1"/>
          <p:nvPr>
            <p:custDataLst>
              <p:tags r:id="rId12"/>
            </p:custDataLst>
          </p:nvPr>
        </p:nvSpPr>
        <p:spPr>
          <a:xfrm>
            <a:off x="6870137" y="1778138"/>
            <a:ext cx="1927104" cy="646099"/>
          </a:xfrm>
          <a:prstGeom prst="rect">
            <a:avLst/>
          </a:prstGeom>
          <a:noFill/>
        </p:spPr>
        <p:txBody>
          <a:bodyPr wrap="square" rtlCol="0">
            <a:spAutoFit/>
          </a:bodyPr>
          <a:lstStyle/>
          <a:p>
            <a:pPr algn="ctr"/>
            <a:r>
              <a:rPr lang="en-US" b="1" dirty="0"/>
              <a:t>Recommencer l'examen</a:t>
            </a:r>
          </a:p>
        </p:txBody>
      </p:sp>
      <p:sp>
        <p:nvSpPr>
          <p:cNvPr id="39" name="TextBox 38"/>
          <p:cNvSpPr txBox="1"/>
          <p:nvPr>
            <p:custDataLst>
              <p:tags r:id="rId13"/>
            </p:custDataLst>
          </p:nvPr>
        </p:nvSpPr>
        <p:spPr>
          <a:xfrm>
            <a:off x="5956499" y="2923349"/>
            <a:ext cx="1868129" cy="276999"/>
          </a:xfrm>
          <a:prstGeom prst="rect">
            <a:avLst/>
          </a:prstGeom>
          <a:noFill/>
        </p:spPr>
        <p:txBody>
          <a:bodyPr wrap="square" rtlCol="0">
            <a:spAutoFit/>
          </a:bodyPr>
          <a:lstStyle/>
          <a:p>
            <a:pPr algn="ctr"/>
            <a:r>
              <a:rPr lang="en-US" sz="1200" b="1" dirty="0"/>
              <a:t>À déterminer</a:t>
            </a:r>
          </a:p>
        </p:txBody>
      </p:sp>
    </p:spTree>
    <p:extLst>
      <p:ext uri="{BB962C8B-B14F-4D97-AF65-F5344CB8AC3E}">
        <p14:creationId xmlns:p14="http://schemas.microsoft.com/office/powerpoint/2010/main" val="253418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51431-529A-403B-96EC-B7AA37A5C1F8}"/>
              </a:ext>
            </a:extLst>
          </p:cNvPr>
          <p:cNvSpPr>
            <a:spLocks noGrp="1"/>
          </p:cNvSpPr>
          <p:nvPr>
            <p:ph type="title"/>
            <p:custDataLst>
              <p:tags r:id="rId1"/>
            </p:custDataLst>
          </p:nvPr>
        </p:nvSpPr>
        <p:spPr>
          <a:xfrm>
            <a:off x="88135" y="0"/>
            <a:ext cx="9144000" cy="1143000"/>
          </a:xfrm>
        </p:spPr>
        <p:txBody>
          <a:bodyPr/>
          <a:lstStyle/>
          <a:p>
            <a:r>
              <a:rPr dirty="0"/>
              <a:t>Prochaines étapes eu égard à l'achèvement substantiel</a:t>
            </a:r>
            <a:endParaRPr lang="fr-CA" dirty="0"/>
          </a:p>
        </p:txBody>
      </p:sp>
      <p:sp>
        <p:nvSpPr>
          <p:cNvPr id="5" name="Content Placeholder 4">
            <a:extLst>
              <a:ext uri="{FF2B5EF4-FFF2-40B4-BE49-F238E27FC236}">
                <a16:creationId xmlns:a16="http://schemas.microsoft.com/office/drawing/2014/main" id="{2664ADD9-2D12-4867-AA1C-37552DAB98AE}"/>
              </a:ext>
            </a:extLst>
          </p:cNvPr>
          <p:cNvSpPr>
            <a:spLocks noGrp="1"/>
          </p:cNvSpPr>
          <p:nvPr>
            <p:ph idx="1"/>
            <p:custDataLst>
              <p:tags r:id="rId2"/>
            </p:custDataLst>
          </p:nvPr>
        </p:nvSpPr>
        <p:spPr>
          <a:xfrm>
            <a:off x="-315686" y="1319269"/>
            <a:ext cx="9459686" cy="5273040"/>
          </a:xfrm>
        </p:spPr>
        <p:txBody>
          <a:bodyPr/>
          <a:lstStyle/>
          <a:p>
            <a:pPr marL="971550" indent="-514350">
              <a:spcBef>
                <a:spcPts val="0"/>
              </a:spcBef>
              <a:spcAft>
                <a:spcPts val="1200"/>
              </a:spcAft>
              <a:buFont typeface="+mj-lt"/>
              <a:buAutoNum type="arabicPeriod"/>
            </a:pPr>
            <a:r>
              <a:rPr lang="fr-CA" sz="2000" dirty="0"/>
              <a:t>Le RTG achève tous les éléments y compris le volet fiabilité des véhicules;</a:t>
            </a:r>
          </a:p>
          <a:p>
            <a:pPr marL="971550" indent="-514350">
              <a:spcBef>
                <a:spcPts val="0"/>
              </a:spcBef>
              <a:spcAft>
                <a:spcPts val="1200"/>
              </a:spcAft>
              <a:buFont typeface="+mj-lt"/>
              <a:buAutoNum type="arabicPeriod"/>
            </a:pPr>
            <a:r>
              <a:rPr lang="fr-CA" sz="2000" dirty="0"/>
              <a:t>Le RTG soumet un nouvel avis d’achèvement substantiel;</a:t>
            </a:r>
          </a:p>
          <a:p>
            <a:pPr marL="971550" indent="-514350">
              <a:spcBef>
                <a:spcPts val="0"/>
              </a:spcBef>
              <a:spcAft>
                <a:spcPts val="1200"/>
              </a:spcAft>
              <a:buFont typeface="+mj-lt"/>
              <a:buAutoNum type="arabicPeriod"/>
            </a:pPr>
            <a:r>
              <a:rPr lang="fr-CA" sz="2000" dirty="0"/>
              <a:t>Le certificateur indépendant détermine que les conditions de l’achèvement substantiel </a:t>
            </a:r>
            <a:r>
              <a:rPr lang="fr-CA" sz="2000" u="sng" dirty="0"/>
              <a:t>sont respectées;</a:t>
            </a:r>
          </a:p>
          <a:p>
            <a:pPr marL="971550" indent="-514350">
              <a:spcBef>
                <a:spcPts val="0"/>
              </a:spcBef>
              <a:spcAft>
                <a:spcPts val="600"/>
              </a:spcAft>
              <a:buFont typeface="+mj-lt"/>
              <a:buAutoNum type="arabicPeriod"/>
            </a:pPr>
            <a:r>
              <a:rPr lang="fr-CA" sz="2000" dirty="0"/>
              <a:t>Le RTG passe à l’étape des tests de mise en fonctionnement : </a:t>
            </a:r>
          </a:p>
          <a:p>
            <a:pPr marL="1317625" lvl="2" indent="-223838">
              <a:spcBef>
                <a:spcPts val="0"/>
              </a:spcBef>
              <a:spcAft>
                <a:spcPts val="600"/>
              </a:spcAft>
              <a:buFont typeface="Arial" panose="020B0604020202020204" pitchFamily="34" charset="0"/>
              <a:buChar char="•"/>
            </a:pPr>
            <a:r>
              <a:rPr lang="fr-CA" sz="2000" dirty="0"/>
              <a:t>Douze jours consécutifs de fonctionnement selon l’horaire de service ordinaire;</a:t>
            </a:r>
          </a:p>
          <a:p>
            <a:pPr marL="1317625" lvl="2" indent="-223838">
              <a:spcBef>
                <a:spcPts val="0"/>
              </a:spcBef>
              <a:spcAft>
                <a:spcPts val="600"/>
              </a:spcAft>
              <a:buFont typeface="Arial" panose="020B0604020202020204" pitchFamily="34" charset="0"/>
              <a:buChar char="•"/>
            </a:pPr>
            <a:r>
              <a:rPr lang="fr-CA" sz="2000" dirty="0"/>
              <a:t>Application et validation des horaires de fonctionnement et des exigences reliées aux résultats opérationnels;</a:t>
            </a:r>
          </a:p>
          <a:p>
            <a:pPr marL="1317625" lvl="2" indent="-223838">
              <a:spcBef>
                <a:spcPts val="0"/>
              </a:spcBef>
              <a:spcAft>
                <a:spcPts val="600"/>
              </a:spcAft>
              <a:buFont typeface="Arial" panose="020B0604020202020204" pitchFamily="34" charset="0"/>
              <a:buChar char="•"/>
            </a:pPr>
            <a:r>
              <a:rPr lang="fr-CA" sz="2000" dirty="0"/>
              <a:t>Application et confirmation de la fiabilité de fonctionnement des systèmes et des sous-systèmes; et,</a:t>
            </a:r>
          </a:p>
          <a:p>
            <a:pPr marL="1317625" lvl="2" indent="-223838">
              <a:spcBef>
                <a:spcPts val="0"/>
              </a:spcBef>
              <a:spcAft>
                <a:spcPts val="600"/>
              </a:spcAft>
              <a:buFont typeface="Arial" panose="020B0604020202020204" pitchFamily="34" charset="0"/>
              <a:buChar char="•"/>
            </a:pPr>
            <a:r>
              <a:rPr lang="fr-CA" sz="2000" dirty="0"/>
              <a:t>Vérification et démonstration de la disponibilité et de la fiabilité des véhicules</a:t>
            </a:r>
            <a:r>
              <a:rPr lang="en-US" sz="2000" dirty="0"/>
              <a:t>.</a:t>
            </a:r>
          </a:p>
          <a:p>
            <a:pPr marL="457200" indent="0">
              <a:spcBef>
                <a:spcPts val="0"/>
              </a:spcBef>
              <a:spcAft>
                <a:spcPts val="1200"/>
              </a:spcAft>
              <a:buNone/>
            </a:pPr>
            <a:endParaRPr lang="fr-CA" sz="2200" dirty="0"/>
          </a:p>
        </p:txBody>
      </p:sp>
    </p:spTree>
    <p:extLst>
      <p:ext uri="{BB962C8B-B14F-4D97-AF65-F5344CB8AC3E}">
        <p14:creationId xmlns:p14="http://schemas.microsoft.com/office/powerpoint/2010/main" val="9092993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5"/>
</p:tagLst>
</file>

<file path=ppt/tags/tag24.xml><?xml version="1.0" encoding="utf-8"?>
<p:tagLst xmlns:a="http://schemas.openxmlformats.org/drawingml/2006/main" xmlns:r="http://schemas.openxmlformats.org/officeDocument/2006/relationships" xmlns:p="http://schemas.openxmlformats.org/presentationml/2006/main">
  <p:tag name="NUM" val="6"/>
</p:tagLst>
</file>

<file path=ppt/tags/tag25.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8"/>
</p:tagLst>
</file>

<file path=ppt/tags/tag27.xml><?xml version="1.0" encoding="utf-8"?>
<p:tagLst xmlns:a="http://schemas.openxmlformats.org/drawingml/2006/main" xmlns:r="http://schemas.openxmlformats.org/officeDocument/2006/relationships" xmlns:p="http://schemas.openxmlformats.org/presentationml/2006/main">
  <p:tag name="NUM" val="9"/>
</p:tagLst>
</file>

<file path=ppt/tags/tag28.xml><?xml version="1.0" encoding="utf-8"?>
<p:tagLst xmlns:a="http://schemas.openxmlformats.org/drawingml/2006/main" xmlns:r="http://schemas.openxmlformats.org/officeDocument/2006/relationships" xmlns:p="http://schemas.openxmlformats.org/presentationml/2006/main">
  <p:tag name="NUM" val="10"/>
</p:tagLst>
</file>

<file path=ppt/tags/tag29.xml><?xml version="1.0" encoding="utf-8"?>
<p:tagLst xmlns:a="http://schemas.openxmlformats.org/drawingml/2006/main" xmlns:r="http://schemas.openxmlformats.org/officeDocument/2006/relationships" xmlns:p="http://schemas.openxmlformats.org/presentationml/2006/main">
  <p:tag name="NUM" val="1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13"/>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Body Text">
  <a:themeElements>
    <a:clrScheme name="Custom 2">
      <a:dk1>
        <a:srgbClr val="000000"/>
      </a:dk1>
      <a:lt1>
        <a:srgbClr val="FFFFFF"/>
      </a:lt1>
      <a:dk2>
        <a:srgbClr val="000000"/>
      </a:dk2>
      <a:lt2>
        <a:srgbClr val="808080"/>
      </a:lt2>
      <a:accent1>
        <a:srgbClr val="7F7F7F"/>
      </a:accent1>
      <a:accent2>
        <a:srgbClr val="C00000"/>
      </a:accent2>
      <a:accent3>
        <a:srgbClr val="FFFFFF"/>
      </a:accent3>
      <a:accent4>
        <a:srgbClr val="600000"/>
      </a:accent4>
      <a:accent5>
        <a:srgbClr val="DAEDEF"/>
      </a:accent5>
      <a:accent6>
        <a:srgbClr val="2D2D8A"/>
      </a:accent6>
      <a:hlink>
        <a:srgbClr val="009999"/>
      </a:hlink>
      <a:folHlink>
        <a:srgbClr val="99CC00"/>
      </a:folHlink>
    </a:clrScheme>
    <a:fontScheme name="Body Text">
      <a:majorFont>
        <a:latin typeface="Frutiger 87ExtraBlackCn"/>
        <a:ea typeface=""/>
        <a:cs typeface=""/>
      </a:majorFont>
      <a:minorFont>
        <a:latin typeface="Frutiger 87ExtraBlackC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ody Tex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ody Tex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ody Tex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ody Tex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ody Tex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ody Tex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ody Tex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ody Tex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ody Tex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ody Tex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ody Tex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ody Tex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test</Template>
  <TotalTime>13947</TotalTime>
  <Words>777</Words>
  <Application>Microsoft Office PowerPoint</Application>
  <PresentationFormat>On-screen Show (4:3)</PresentationFormat>
  <Paragraphs>103</Paragraphs>
  <Slides>15</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Candara</vt:lpstr>
      <vt:lpstr>Frutiger 87ExtraBlackCn</vt:lpstr>
      <vt:lpstr>Wingdings</vt:lpstr>
      <vt:lpstr>Body Text</vt:lpstr>
      <vt:lpstr>Ligne de la Confédération de l’O-Train  Le point sur le projet</vt:lpstr>
      <vt:lpstr>État du projet</vt:lpstr>
      <vt:lpstr>État du projet (suite)</vt:lpstr>
      <vt:lpstr>Achèvement substantiel - exigences en vertu de l'entente de projet</vt:lpstr>
      <vt:lpstr>Plan pour atteindre l'achèvement substantiel</vt:lpstr>
      <vt:lpstr>Éléments à surveiller d'une importante cruciale pour l'entrée en service commerciale</vt:lpstr>
      <vt:lpstr>État des neuf éléments critiques</vt:lpstr>
      <vt:lpstr>Processus de l'achèvement substantiel </vt:lpstr>
      <vt:lpstr>Prochaines étapes eu égard à l'achèvement substantiel</vt:lpstr>
      <vt:lpstr>Prochaines étapes eu égard à l'achèvement substantiel (suite)</vt:lpstr>
      <vt:lpstr>Mise en service commercial et lancement pour le grand public</vt:lpstr>
      <vt:lpstr>Date d'échéance du projet</vt:lpstr>
      <vt:lpstr>Gel des tarifs</vt:lpstr>
      <vt:lpstr>Préparatifs de la Ville </vt:lpstr>
      <vt:lpstr>Des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Ryan, Sara</cp:lastModifiedBy>
  <cp:revision>970</cp:revision>
  <cp:lastPrinted>2019-05-28T21:25:40Z</cp:lastPrinted>
  <dcterms:created xsi:type="dcterms:W3CDTF">2018-07-18T16:02:16Z</dcterms:created>
  <dcterms:modified xsi:type="dcterms:W3CDTF">2019-06-04T00:14:52Z</dcterms:modified>
</cp:coreProperties>
</file>